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9" r:id="rId2"/>
  </p:sldMasterIdLst>
  <p:notesMasterIdLst>
    <p:notesMasterId r:id="rId29"/>
  </p:notesMasterIdLst>
  <p:sldIdLst>
    <p:sldId id="319" r:id="rId3"/>
    <p:sldId id="315" r:id="rId4"/>
    <p:sldId id="283" r:id="rId5"/>
    <p:sldId id="284" r:id="rId6"/>
    <p:sldId id="293" r:id="rId7"/>
    <p:sldId id="261" r:id="rId8"/>
    <p:sldId id="316" r:id="rId9"/>
    <p:sldId id="280" r:id="rId10"/>
    <p:sldId id="304" r:id="rId11"/>
    <p:sldId id="281" r:id="rId12"/>
    <p:sldId id="265" r:id="rId13"/>
    <p:sldId id="317" r:id="rId14"/>
    <p:sldId id="291" r:id="rId15"/>
    <p:sldId id="295" r:id="rId16"/>
    <p:sldId id="296" r:id="rId17"/>
    <p:sldId id="294" r:id="rId18"/>
    <p:sldId id="318" r:id="rId19"/>
    <p:sldId id="297" r:id="rId20"/>
    <p:sldId id="302" r:id="rId21"/>
    <p:sldId id="300" r:id="rId22"/>
    <p:sldId id="279" r:id="rId23"/>
    <p:sldId id="305" r:id="rId24"/>
    <p:sldId id="298" r:id="rId25"/>
    <p:sldId id="272" r:id="rId26"/>
    <p:sldId id="301" r:id="rId27"/>
    <p:sldId id="27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a Chisholm" initials="EC" lastIdx="1" clrIdx="0">
    <p:extLst/>
  </p:cmAuthor>
  <p:cmAuthor id="2" name="Claudia Pereira" initials="CP" lastIdx="4" clrIdx="1">
    <p:extLst/>
  </p:cmAuthor>
  <p:cmAuthor id="3" name="Dimitra Anglou" initials="DA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F1F2F6"/>
    <a:srgbClr val="EA6B4A"/>
    <a:srgbClr val="3F457E"/>
    <a:srgbClr val="09A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9"/>
    <p:restoredTop sz="96327"/>
  </p:normalViewPr>
  <p:slideViewPr>
    <p:cSldViewPr snapToGrid="0" snapToObjects="1">
      <p:cViewPr>
        <p:scale>
          <a:sx n="90" d="100"/>
          <a:sy n="90" d="100"/>
        </p:scale>
        <p:origin x="-379" y="1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Proportion of fatal overdoses in which</a:t>
            </a:r>
            <a:r>
              <a:rPr lang="en-US" b="1" baseline="0" dirty="0"/>
              <a:t> opioids were implicated 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77-4849-9FBD-4F43C4CDF202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EB9-461D-B562-10425F79F80C}"/>
              </c:ext>
            </c:extLst>
          </c:dPt>
          <c:cat>
            <c:strRef>
              <c:f>Sheet1!$A$2:$A$3</c:f>
              <c:strCache>
                <c:ptCount val="2"/>
                <c:pt idx="0">
                  <c:v>opioids found in fatal overdoses</c:v>
                </c:pt>
                <c:pt idx="1">
                  <c:v>no opioids found in fatal overdoses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B9-461D-B562-10425F79F8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EA8-4B29-8FD9-5BCC7272E834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EA8-4B29-8FD9-5BCC7272E834}"/>
              </c:ext>
            </c:extLst>
          </c:dPt>
          <c:cat>
            <c:strRef>
              <c:f>Sheet1!$A$2:$A$3</c:f>
              <c:strCache>
                <c:ptCount val="2"/>
                <c:pt idx="0">
                  <c:v>Entering treatment for OUD</c:v>
                </c:pt>
                <c:pt idx="1">
                  <c:v>Other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</c:v>
                </c:pt>
                <c:pt idx="1">
                  <c:v>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A8-4B29-8FD9-5BCC7272E8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597534982332151"/>
          <c:y val="7.8149233810795443E-2"/>
          <c:w val="0.46014582937914478"/>
          <c:h val="0.121301510303769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</c:spPr>
          <c:explosion val="1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5B3-47EC-B969-4D445FE9F2F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E0-4012-93D3-C806F3D7E1B9}"/>
              </c:ext>
            </c:extLst>
          </c:dPt>
          <c:cat>
            <c:strRef>
              <c:f>Sheet1!$A$2:$A$3</c:f>
              <c:strCache>
                <c:ptCount val="2"/>
                <c:pt idx="0">
                  <c:v>OAT help</c:v>
                </c:pt>
                <c:pt idx="1">
                  <c:v>Not OAT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B3-47EC-B969-4D445FE9F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D195B0-6EC5-4E31-A760-06E473FF9F8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4BE3993-69F7-469C-ADE1-EA9B3BEA9F6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2800" dirty="0"/>
            <a:t>Moderating factors</a:t>
          </a:r>
          <a:r>
            <a:rPr lang="en-GB" sz="2800" baseline="30000" dirty="0"/>
            <a:t>1</a:t>
          </a:r>
          <a:endParaRPr lang="en-US" sz="2800" dirty="0"/>
        </a:p>
      </dgm:t>
    </dgm:pt>
    <dgm:pt modelId="{5EDFE143-CE5F-4907-96FC-1A847A3E24A5}" type="parTrans" cxnId="{137B7C54-ED2D-4E26-A7A3-4523FF14F85D}">
      <dgm:prSet/>
      <dgm:spPr/>
      <dgm:t>
        <a:bodyPr/>
        <a:lstStyle/>
        <a:p>
          <a:endParaRPr lang="en-US" sz="1400"/>
        </a:p>
      </dgm:t>
    </dgm:pt>
    <dgm:pt modelId="{AC6EF0D4-7EA5-4FCF-BD63-278CA2897CE9}" type="sibTrans" cxnId="{137B7C54-ED2D-4E26-A7A3-4523FF14F85D}">
      <dgm:prSet custT="1"/>
      <dgm:spPr/>
      <dgm:t>
        <a:bodyPr/>
        <a:lstStyle/>
        <a:p>
          <a:endParaRPr lang="en-US" sz="2000" dirty="0"/>
        </a:p>
      </dgm:t>
    </dgm:pt>
    <dgm:pt modelId="{65F2AD93-A8E3-43B7-8471-184B3A9BED07}">
      <dgm:prSet phldrT="[Text]" custT="1"/>
      <dgm:spPr/>
      <dgm:t>
        <a:bodyPr/>
        <a:lstStyle/>
        <a:p>
          <a:r>
            <a:rPr lang="en-GB" sz="2800" dirty="0"/>
            <a:t>System dimensions</a:t>
          </a:r>
          <a:r>
            <a:rPr lang="en-GB" sz="2800" baseline="30000" dirty="0"/>
            <a:t>1</a:t>
          </a:r>
          <a:endParaRPr lang="en-US" sz="2800" dirty="0"/>
        </a:p>
      </dgm:t>
    </dgm:pt>
    <dgm:pt modelId="{05AC2847-0040-48E6-ABBB-B0F032CDBDA6}" type="parTrans" cxnId="{E5859EAA-1C48-457B-AAEE-2A295E1F0BBB}">
      <dgm:prSet/>
      <dgm:spPr/>
      <dgm:t>
        <a:bodyPr/>
        <a:lstStyle/>
        <a:p>
          <a:endParaRPr lang="en-US" sz="1400"/>
        </a:p>
      </dgm:t>
    </dgm:pt>
    <dgm:pt modelId="{2C4121C1-B6E1-4BBE-8E7E-475353967DC1}" type="sibTrans" cxnId="{E5859EAA-1C48-457B-AAEE-2A295E1F0BBB}">
      <dgm:prSet custT="1"/>
      <dgm:spPr/>
      <dgm:t>
        <a:bodyPr/>
        <a:lstStyle/>
        <a:p>
          <a:endParaRPr lang="en-US" sz="2000" dirty="0"/>
        </a:p>
      </dgm:t>
    </dgm:pt>
    <dgm:pt modelId="{1D591BF6-BCFC-43BD-A70E-9A8D4C353977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GB" sz="2800" dirty="0"/>
            <a:t>Access to OAT</a:t>
          </a:r>
          <a:r>
            <a:rPr lang="en-GB" sz="2800" baseline="30000" dirty="0"/>
            <a:t>1</a:t>
          </a:r>
          <a:endParaRPr lang="en-US" sz="2800" dirty="0"/>
        </a:p>
      </dgm:t>
    </dgm:pt>
    <dgm:pt modelId="{C050AB44-1058-4926-91E3-97F8BF6BF827}" type="parTrans" cxnId="{BA299063-7647-4070-922A-FE7B1D9D4BF5}">
      <dgm:prSet/>
      <dgm:spPr/>
      <dgm:t>
        <a:bodyPr/>
        <a:lstStyle/>
        <a:p>
          <a:endParaRPr lang="en-US" sz="1400"/>
        </a:p>
      </dgm:t>
    </dgm:pt>
    <dgm:pt modelId="{776B8EF2-7D7C-4D48-BC32-1D0557B16625}" type="sibTrans" cxnId="{BA299063-7647-4070-922A-FE7B1D9D4BF5}">
      <dgm:prSet/>
      <dgm:spPr/>
      <dgm:t>
        <a:bodyPr/>
        <a:lstStyle/>
        <a:p>
          <a:endParaRPr lang="en-US" sz="1400"/>
        </a:p>
      </dgm:t>
    </dgm:pt>
    <dgm:pt modelId="{61167694-1D2A-4FDD-95E2-AECFC391ACFF}" type="pres">
      <dgm:prSet presAssocID="{88D195B0-6EC5-4E31-A760-06E473FF9F82}" presName="Name0" presStyleCnt="0">
        <dgm:presLayoutVars>
          <dgm:dir/>
          <dgm:resizeHandles val="exact"/>
        </dgm:presLayoutVars>
      </dgm:prSet>
      <dgm:spPr/>
    </dgm:pt>
    <dgm:pt modelId="{C2BC72B7-D237-4A4D-BCEC-36F18DDDCC39}" type="pres">
      <dgm:prSet presAssocID="{74BE3993-69F7-469C-ADE1-EA9B3BEA9F6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5F45AD6-3D7C-4BA0-B928-5BD689819EDC}" type="pres">
      <dgm:prSet presAssocID="{AC6EF0D4-7EA5-4FCF-BD63-278CA2897CE9}" presName="sibTrans" presStyleLbl="sibTrans2D1" presStyleIdx="0" presStyleCnt="2"/>
      <dgm:spPr/>
      <dgm:t>
        <a:bodyPr/>
        <a:lstStyle/>
        <a:p>
          <a:endParaRPr lang="de-DE"/>
        </a:p>
      </dgm:t>
    </dgm:pt>
    <dgm:pt modelId="{C94AC4AF-F59D-4669-B864-C985C4509C65}" type="pres">
      <dgm:prSet presAssocID="{AC6EF0D4-7EA5-4FCF-BD63-278CA2897CE9}" presName="connectorText" presStyleLbl="sibTrans2D1" presStyleIdx="0" presStyleCnt="2"/>
      <dgm:spPr/>
      <dgm:t>
        <a:bodyPr/>
        <a:lstStyle/>
        <a:p>
          <a:endParaRPr lang="de-DE"/>
        </a:p>
      </dgm:t>
    </dgm:pt>
    <dgm:pt modelId="{7D2DF0C8-E1B8-45AB-869F-DF563089E123}" type="pres">
      <dgm:prSet presAssocID="{65F2AD93-A8E3-43B7-8471-184B3A9BED0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861DA7D-A87B-429A-9494-D324848B62B6}" type="pres">
      <dgm:prSet presAssocID="{2C4121C1-B6E1-4BBE-8E7E-475353967DC1}" presName="sibTrans" presStyleLbl="sibTrans2D1" presStyleIdx="1" presStyleCnt="2"/>
      <dgm:spPr/>
      <dgm:t>
        <a:bodyPr/>
        <a:lstStyle/>
        <a:p>
          <a:endParaRPr lang="de-DE"/>
        </a:p>
      </dgm:t>
    </dgm:pt>
    <dgm:pt modelId="{DCA02CED-29F3-4DFF-937F-898D237F3572}" type="pres">
      <dgm:prSet presAssocID="{2C4121C1-B6E1-4BBE-8E7E-475353967DC1}" presName="connectorText" presStyleLbl="sibTrans2D1" presStyleIdx="1" presStyleCnt="2"/>
      <dgm:spPr/>
      <dgm:t>
        <a:bodyPr/>
        <a:lstStyle/>
        <a:p>
          <a:endParaRPr lang="de-DE"/>
        </a:p>
      </dgm:t>
    </dgm:pt>
    <dgm:pt modelId="{E8A5045B-ED03-408B-8F41-44953FA0F002}" type="pres">
      <dgm:prSet presAssocID="{1D591BF6-BCFC-43BD-A70E-9A8D4C35397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2AF51A6-97BC-4F99-8AD7-922B20F992DC}" type="presOf" srcId="{88D195B0-6EC5-4E31-A760-06E473FF9F82}" destId="{61167694-1D2A-4FDD-95E2-AECFC391ACFF}" srcOrd="0" destOrd="0" presId="urn:microsoft.com/office/officeart/2005/8/layout/process1"/>
    <dgm:cxn modelId="{E5859EAA-1C48-457B-AAEE-2A295E1F0BBB}" srcId="{88D195B0-6EC5-4E31-A760-06E473FF9F82}" destId="{65F2AD93-A8E3-43B7-8471-184B3A9BED07}" srcOrd="1" destOrd="0" parTransId="{05AC2847-0040-48E6-ABBB-B0F032CDBDA6}" sibTransId="{2C4121C1-B6E1-4BBE-8E7E-475353967DC1}"/>
    <dgm:cxn modelId="{BA299063-7647-4070-922A-FE7B1D9D4BF5}" srcId="{88D195B0-6EC5-4E31-A760-06E473FF9F82}" destId="{1D591BF6-BCFC-43BD-A70E-9A8D4C353977}" srcOrd="2" destOrd="0" parTransId="{C050AB44-1058-4926-91E3-97F8BF6BF827}" sibTransId="{776B8EF2-7D7C-4D48-BC32-1D0557B16625}"/>
    <dgm:cxn modelId="{E087DB25-756A-4CD3-A0D1-A8AF379A0440}" type="presOf" srcId="{2C4121C1-B6E1-4BBE-8E7E-475353967DC1}" destId="{DCA02CED-29F3-4DFF-937F-898D237F3572}" srcOrd="1" destOrd="0" presId="urn:microsoft.com/office/officeart/2005/8/layout/process1"/>
    <dgm:cxn modelId="{F0E43A62-C895-4842-AE0C-084F1F15AB97}" type="presOf" srcId="{1D591BF6-BCFC-43BD-A70E-9A8D4C353977}" destId="{E8A5045B-ED03-408B-8F41-44953FA0F002}" srcOrd="0" destOrd="0" presId="urn:microsoft.com/office/officeart/2005/8/layout/process1"/>
    <dgm:cxn modelId="{137B7C54-ED2D-4E26-A7A3-4523FF14F85D}" srcId="{88D195B0-6EC5-4E31-A760-06E473FF9F82}" destId="{74BE3993-69F7-469C-ADE1-EA9B3BEA9F6E}" srcOrd="0" destOrd="0" parTransId="{5EDFE143-CE5F-4907-96FC-1A847A3E24A5}" sibTransId="{AC6EF0D4-7EA5-4FCF-BD63-278CA2897CE9}"/>
    <dgm:cxn modelId="{635393B4-8E71-420A-9F71-6A2C4CF5A522}" type="presOf" srcId="{74BE3993-69F7-469C-ADE1-EA9B3BEA9F6E}" destId="{C2BC72B7-D237-4A4D-BCEC-36F18DDDCC39}" srcOrd="0" destOrd="0" presId="urn:microsoft.com/office/officeart/2005/8/layout/process1"/>
    <dgm:cxn modelId="{D4B9A303-EED9-4A07-8D4D-C8BCBF005DA0}" type="presOf" srcId="{AC6EF0D4-7EA5-4FCF-BD63-278CA2897CE9}" destId="{C94AC4AF-F59D-4669-B864-C985C4509C65}" srcOrd="1" destOrd="0" presId="urn:microsoft.com/office/officeart/2005/8/layout/process1"/>
    <dgm:cxn modelId="{440CE20D-5839-4147-AA71-98224535A7B8}" type="presOf" srcId="{AC6EF0D4-7EA5-4FCF-BD63-278CA2897CE9}" destId="{B5F45AD6-3D7C-4BA0-B928-5BD689819EDC}" srcOrd="0" destOrd="0" presId="urn:microsoft.com/office/officeart/2005/8/layout/process1"/>
    <dgm:cxn modelId="{4AEAF392-6070-40BA-AE2A-C9F55FBB540A}" type="presOf" srcId="{65F2AD93-A8E3-43B7-8471-184B3A9BED07}" destId="{7D2DF0C8-E1B8-45AB-869F-DF563089E123}" srcOrd="0" destOrd="0" presId="urn:microsoft.com/office/officeart/2005/8/layout/process1"/>
    <dgm:cxn modelId="{565253D3-EC79-46A8-835C-85E73077DBAA}" type="presOf" srcId="{2C4121C1-B6E1-4BBE-8E7E-475353967DC1}" destId="{D861DA7D-A87B-429A-9494-D324848B62B6}" srcOrd="0" destOrd="0" presId="urn:microsoft.com/office/officeart/2005/8/layout/process1"/>
    <dgm:cxn modelId="{3178811E-4082-4440-9A7B-8A9027B242E6}" type="presParOf" srcId="{61167694-1D2A-4FDD-95E2-AECFC391ACFF}" destId="{C2BC72B7-D237-4A4D-BCEC-36F18DDDCC39}" srcOrd="0" destOrd="0" presId="urn:microsoft.com/office/officeart/2005/8/layout/process1"/>
    <dgm:cxn modelId="{6C8D2DF7-FE12-48F5-9061-8E87B6E7839F}" type="presParOf" srcId="{61167694-1D2A-4FDD-95E2-AECFC391ACFF}" destId="{B5F45AD6-3D7C-4BA0-B928-5BD689819EDC}" srcOrd="1" destOrd="0" presId="urn:microsoft.com/office/officeart/2005/8/layout/process1"/>
    <dgm:cxn modelId="{146DA4B5-1415-49B8-A705-D2225042E2D9}" type="presParOf" srcId="{B5F45AD6-3D7C-4BA0-B928-5BD689819EDC}" destId="{C94AC4AF-F59D-4669-B864-C985C4509C65}" srcOrd="0" destOrd="0" presId="urn:microsoft.com/office/officeart/2005/8/layout/process1"/>
    <dgm:cxn modelId="{F148EE35-F0F8-4B0C-BF7D-681CB500E966}" type="presParOf" srcId="{61167694-1D2A-4FDD-95E2-AECFC391ACFF}" destId="{7D2DF0C8-E1B8-45AB-869F-DF563089E123}" srcOrd="2" destOrd="0" presId="urn:microsoft.com/office/officeart/2005/8/layout/process1"/>
    <dgm:cxn modelId="{F422AC13-C41E-4D3C-84B3-CBF1F3B96EE9}" type="presParOf" srcId="{61167694-1D2A-4FDD-95E2-AECFC391ACFF}" destId="{D861DA7D-A87B-429A-9494-D324848B62B6}" srcOrd="3" destOrd="0" presId="urn:microsoft.com/office/officeart/2005/8/layout/process1"/>
    <dgm:cxn modelId="{998C007C-6C50-4D62-98B0-34937614E109}" type="presParOf" srcId="{D861DA7D-A87B-429A-9494-D324848B62B6}" destId="{DCA02CED-29F3-4DFF-937F-898D237F3572}" srcOrd="0" destOrd="0" presId="urn:microsoft.com/office/officeart/2005/8/layout/process1"/>
    <dgm:cxn modelId="{89F87491-2301-4EB1-AA38-CF84B7D2AFB1}" type="presParOf" srcId="{61167694-1D2A-4FDD-95E2-AECFC391ACFF}" destId="{E8A5045B-ED03-408B-8F41-44953FA0F00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C72B7-D237-4A4D-BCEC-36F18DDDCC39}">
      <dsp:nvSpPr>
        <dsp:cNvPr id="0" name=""/>
        <dsp:cNvSpPr/>
      </dsp:nvSpPr>
      <dsp:spPr>
        <a:xfrm>
          <a:off x="8636" y="1473143"/>
          <a:ext cx="2581372" cy="154882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Moderating factors</a:t>
          </a:r>
          <a:r>
            <a:rPr lang="en-GB" sz="2800" kern="1200" baseline="30000" dirty="0"/>
            <a:t>1</a:t>
          </a:r>
          <a:endParaRPr lang="en-US" sz="2800" kern="1200" dirty="0"/>
        </a:p>
      </dsp:txBody>
      <dsp:txXfrm>
        <a:off x="53999" y="1518506"/>
        <a:ext cx="2490646" cy="1458097"/>
      </dsp:txXfrm>
    </dsp:sp>
    <dsp:sp modelId="{B5F45AD6-3D7C-4BA0-B928-5BD689819EDC}">
      <dsp:nvSpPr>
        <dsp:cNvPr id="0" name=""/>
        <dsp:cNvSpPr/>
      </dsp:nvSpPr>
      <dsp:spPr>
        <a:xfrm>
          <a:off x="2848145" y="1927464"/>
          <a:ext cx="547250" cy="640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2848145" y="2055500"/>
        <a:ext cx="383075" cy="384108"/>
      </dsp:txXfrm>
    </dsp:sp>
    <dsp:sp modelId="{7D2DF0C8-E1B8-45AB-869F-DF563089E123}">
      <dsp:nvSpPr>
        <dsp:cNvPr id="0" name=""/>
        <dsp:cNvSpPr/>
      </dsp:nvSpPr>
      <dsp:spPr>
        <a:xfrm>
          <a:off x="3622557" y="1473143"/>
          <a:ext cx="2581372" cy="1548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System dimensions</a:t>
          </a:r>
          <a:r>
            <a:rPr lang="en-GB" sz="2800" kern="1200" baseline="30000" dirty="0"/>
            <a:t>1</a:t>
          </a:r>
          <a:endParaRPr lang="en-US" sz="2800" kern="1200" dirty="0"/>
        </a:p>
      </dsp:txBody>
      <dsp:txXfrm>
        <a:off x="3667920" y="1518506"/>
        <a:ext cx="2490646" cy="1458097"/>
      </dsp:txXfrm>
    </dsp:sp>
    <dsp:sp modelId="{D861DA7D-A87B-429A-9494-D324848B62B6}">
      <dsp:nvSpPr>
        <dsp:cNvPr id="0" name=""/>
        <dsp:cNvSpPr/>
      </dsp:nvSpPr>
      <dsp:spPr>
        <a:xfrm>
          <a:off x="6462066" y="1927464"/>
          <a:ext cx="547250" cy="6401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6462066" y="2055500"/>
        <a:ext cx="383075" cy="384108"/>
      </dsp:txXfrm>
    </dsp:sp>
    <dsp:sp modelId="{E8A5045B-ED03-408B-8F41-44953FA0F002}">
      <dsp:nvSpPr>
        <dsp:cNvPr id="0" name=""/>
        <dsp:cNvSpPr/>
      </dsp:nvSpPr>
      <dsp:spPr>
        <a:xfrm>
          <a:off x="7236478" y="1473143"/>
          <a:ext cx="2581372" cy="1548823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Access to OAT</a:t>
          </a:r>
          <a:r>
            <a:rPr lang="en-GB" sz="2800" kern="1200" baseline="30000" dirty="0"/>
            <a:t>1</a:t>
          </a:r>
          <a:endParaRPr lang="en-US" sz="2800" kern="1200" dirty="0"/>
        </a:p>
      </dsp:txBody>
      <dsp:txXfrm>
        <a:off x="7281841" y="1518506"/>
        <a:ext cx="2490646" cy="1458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62024-C921-47F3-925B-D016647B9519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71678-6BDA-4DC8-8C74-892D0DF516C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228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71678-6BDA-4DC8-8C74-892D0DF516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965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71678-6BDA-4DC8-8C74-892D0DF516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470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71678-6BDA-4DC8-8C74-892D0DF516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937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71678-6BDA-4DC8-8C74-892D0DF516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08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71678-6BDA-4DC8-8C74-892D0DF516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213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71678-6BDA-4DC8-8C74-892D0DF516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813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71678-6BDA-4DC8-8C74-892D0DF516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395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71678-6BDA-4DC8-8C74-892D0DF516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562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C71678-6BDA-4DC8-8C74-892D0DF516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307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862E400B-9CFC-4FE9-BE1F-EEA37D9AD6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BF3DC4-3295-684B-A520-9101AAA47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291" y="1122363"/>
            <a:ext cx="9144000" cy="2387600"/>
          </a:xfrm>
        </p:spPr>
        <p:txBody>
          <a:bodyPr anchor="b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A0E9911-5799-BE4D-9D09-29D32A274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4291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7A57E7B-5B25-4357-8E8A-917843AF77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92876"/>
            <a:ext cx="7315200" cy="36059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70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862E400B-9CFC-4FE9-BE1F-EEA37D9AD6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BF3DC4-3295-684B-A520-9101AAA47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291" y="1122363"/>
            <a:ext cx="9144000" cy="2387600"/>
          </a:xfrm>
        </p:spPr>
        <p:txBody>
          <a:bodyPr anchor="b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A0E9911-5799-BE4D-9D09-29D32A274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4291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7A57E7B-5B25-4357-8E8A-917843AF77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92876"/>
            <a:ext cx="7315200" cy="36059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98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6A3730A-CEAB-4177-BA18-CFD6F2074A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F64B8F-9395-C846-9163-ABD425BC9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02" y="2136371"/>
            <a:ext cx="7722523" cy="1753986"/>
          </a:xfrm>
        </p:spPr>
        <p:txBody>
          <a:bodyPr anchor="b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969EF0-B827-804D-B41A-0F551B57D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702" y="4141474"/>
            <a:ext cx="772252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89CA6E4-9B8F-4A1B-BECA-7012685A92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92876"/>
            <a:ext cx="7315200" cy="36059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602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579FBB-7A8D-4643-A960-73D83F934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212"/>
            <a:ext cx="9652462" cy="1008063"/>
          </a:xfrm>
        </p:spPr>
        <p:txBody>
          <a:bodyPr anchor="b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8F8E57-49B8-724F-A55F-DFBEE6BF9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996"/>
            <a:ext cx="10515600" cy="4351338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 sz="2400"/>
            </a:lvl1pPr>
            <a:lvl2pPr marL="685800" indent="-228600">
              <a:buClr>
                <a:schemeClr val="accent2"/>
              </a:buClr>
              <a:buFont typeface="Trebuchet MS" panose="020B0603020202020204" pitchFamily="34" charset="0"/>
              <a:buChar char="–"/>
              <a:defRPr sz="2000"/>
            </a:lvl2pPr>
            <a:lvl3pPr>
              <a:buClr>
                <a:schemeClr val="accent2"/>
              </a:buClr>
              <a:defRPr sz="1800"/>
            </a:lvl3pPr>
            <a:lvl4pPr marL="1600200" indent="-228600">
              <a:buClr>
                <a:schemeClr val="accent2"/>
              </a:buClr>
              <a:buFont typeface="Trebuchet MS" panose="020B0603020202020204" pitchFamily="34" charset="0"/>
              <a:buChar char="–"/>
              <a:defRPr sz="1600"/>
            </a:lvl4pPr>
            <a:lvl5pPr>
              <a:buClr>
                <a:schemeClr val="accent2"/>
              </a:buCl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2F443C-25A3-1849-AB55-CFDE04C96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02275"/>
            <a:ext cx="9651600" cy="619200"/>
          </a:xfrm>
        </p:spPr>
        <p:txBody>
          <a:bodyPr anchor="b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B98F16-AD3E-C740-B593-AE9F865B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7984" y="6356350"/>
            <a:ext cx="455815" cy="365125"/>
          </a:xfrm>
        </p:spPr>
        <p:txBody>
          <a:bodyPr anchor="b"/>
          <a:lstStyle>
            <a:lvl1pPr>
              <a:defRPr sz="1000"/>
            </a:lvl1pPr>
          </a:lstStyle>
          <a:p>
            <a:fld id="{11C0BEF4-FAC7-B64A-84ED-42944EFEDDC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276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579FBB-7A8D-4643-A960-73D83F934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212"/>
            <a:ext cx="9652462" cy="1008063"/>
          </a:xfrm>
        </p:spPr>
        <p:txBody>
          <a:bodyPr anchor="b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8F8E57-49B8-724F-A55F-DFBEE6BF9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5258"/>
            <a:ext cx="10515600" cy="3793628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 sz="2400"/>
            </a:lvl1pPr>
            <a:lvl2pPr marL="685800" indent="-228600">
              <a:buClr>
                <a:schemeClr val="accent2"/>
              </a:buClr>
              <a:buFont typeface="Trebuchet MS" panose="020B0603020202020204" pitchFamily="34" charset="0"/>
              <a:buChar char="–"/>
              <a:defRPr sz="2000"/>
            </a:lvl2pPr>
            <a:lvl3pPr>
              <a:buClr>
                <a:schemeClr val="accent2"/>
              </a:buClr>
              <a:defRPr sz="1800"/>
            </a:lvl3pPr>
            <a:lvl4pPr marL="1600200" indent="-228600">
              <a:buClr>
                <a:schemeClr val="accent2"/>
              </a:buClr>
              <a:buFont typeface="Trebuchet MS" panose="020B0603020202020204" pitchFamily="34" charset="0"/>
              <a:buChar char="–"/>
              <a:defRPr sz="1600"/>
            </a:lvl4pPr>
            <a:lvl5pPr>
              <a:buClr>
                <a:schemeClr val="accent2"/>
              </a:buCl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B98F16-AD3E-C740-B593-AE9F865B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7984" y="6356350"/>
            <a:ext cx="455815" cy="365125"/>
          </a:xfrm>
        </p:spPr>
        <p:txBody>
          <a:bodyPr anchor="b"/>
          <a:lstStyle>
            <a:lvl1pPr>
              <a:defRPr sz="1000"/>
            </a:lvl1pPr>
          </a:lstStyle>
          <a:p>
            <a:fld id="{11C0BEF4-FAC7-B64A-84ED-42944EFEDDC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xmlns="" id="{2F0EC331-5EF2-418B-B53A-E52CDBDCEB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31950"/>
            <a:ext cx="10515600" cy="53181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80F16C4A-8AFC-4E5D-86C2-53286F186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02275"/>
            <a:ext cx="9651600" cy="619200"/>
          </a:xfrm>
        </p:spPr>
        <p:txBody>
          <a:bodyPr anchor="b">
            <a:noAutofit/>
          </a:bodyPr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00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C3E075-3D34-B047-8004-C4562A6D8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600"/>
            <a:ext cx="10299600" cy="100800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A2D055-D2A3-4541-9F22-BBF03554E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7600"/>
            <a:ext cx="5181600" cy="4351338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 sz="2400"/>
            </a:lvl1pPr>
            <a:lvl2pPr marL="685800" indent="-228600">
              <a:buClr>
                <a:schemeClr val="accent2"/>
              </a:buClr>
              <a:buFont typeface="Trebuchet MS" panose="020B0603020202020204" pitchFamily="34" charset="0"/>
              <a:buChar char="–"/>
              <a:defRPr sz="2000"/>
            </a:lvl2pPr>
            <a:lvl3pPr>
              <a:buClr>
                <a:schemeClr val="accent2"/>
              </a:buClr>
              <a:defRPr sz="1800"/>
            </a:lvl3pPr>
            <a:lvl4pPr marL="1600200" indent="-228600">
              <a:buClr>
                <a:schemeClr val="accent2"/>
              </a:buClr>
              <a:buFont typeface="Trebuchet MS" panose="020B0603020202020204" pitchFamily="34" charset="0"/>
              <a:buChar char="–"/>
              <a:defRPr sz="1600"/>
            </a:lvl4pPr>
            <a:lvl5pPr>
              <a:buClr>
                <a:schemeClr val="accent2"/>
              </a:buCl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87F134-A744-994D-A5CF-D3BB389C9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77600"/>
            <a:ext cx="5181600" cy="4351338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 sz="2400"/>
            </a:lvl1pPr>
            <a:lvl2pPr marL="685800" indent="-228600">
              <a:buClr>
                <a:schemeClr val="accent2"/>
              </a:buClr>
              <a:buFont typeface="Trebuchet MS" panose="020B0603020202020204" pitchFamily="34" charset="0"/>
              <a:buChar char="–"/>
              <a:defRPr sz="2000"/>
            </a:lvl2pPr>
            <a:lvl3pPr>
              <a:buClr>
                <a:schemeClr val="accent2"/>
              </a:buClr>
              <a:defRPr sz="1800"/>
            </a:lvl3pPr>
            <a:lvl4pPr marL="1600200" indent="-228600">
              <a:buClr>
                <a:schemeClr val="accent2"/>
              </a:buClr>
              <a:buFont typeface="Trebuchet MS" panose="020B0603020202020204" pitchFamily="34" charset="0"/>
              <a:buChar char="–"/>
              <a:defRPr sz="1600"/>
            </a:lvl4pPr>
            <a:lvl5pPr>
              <a:buClr>
                <a:schemeClr val="accent2"/>
              </a:buCl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18F887CC-DC77-4604-B547-B0445AE16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7984" y="6356350"/>
            <a:ext cx="455815" cy="365125"/>
          </a:xfrm>
        </p:spPr>
        <p:txBody>
          <a:bodyPr anchor="b"/>
          <a:lstStyle>
            <a:lvl1pPr>
              <a:defRPr sz="1000"/>
            </a:lvl1pPr>
          </a:lstStyle>
          <a:p>
            <a:fld id="{11C0BEF4-FAC7-B64A-84ED-42944EFEDDC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FE8CB052-7576-44E9-A590-EAE3A732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02275"/>
            <a:ext cx="9651600" cy="619200"/>
          </a:xfrm>
        </p:spPr>
        <p:txBody>
          <a:bodyPr anchor="b">
            <a:noAutofit/>
          </a:bodyPr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620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C3E075-3D34-B047-8004-C4562A6D8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600"/>
            <a:ext cx="10299600" cy="100800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A2D055-D2A3-4541-9F22-BBF03554E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46400"/>
            <a:ext cx="5181600" cy="3792486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 sz="2400"/>
            </a:lvl1pPr>
            <a:lvl2pPr marL="685800" indent="-228600">
              <a:buClr>
                <a:schemeClr val="accent2"/>
              </a:buClr>
              <a:buFont typeface="Trebuchet MS" panose="020B0603020202020204" pitchFamily="34" charset="0"/>
              <a:buChar char="–"/>
              <a:defRPr sz="2000"/>
            </a:lvl2pPr>
            <a:lvl3pPr>
              <a:buClr>
                <a:schemeClr val="accent2"/>
              </a:buClr>
              <a:defRPr sz="1800"/>
            </a:lvl3pPr>
            <a:lvl4pPr marL="1600200" indent="-228600">
              <a:buClr>
                <a:schemeClr val="accent2"/>
              </a:buClr>
              <a:buFont typeface="Trebuchet MS" panose="020B0603020202020204" pitchFamily="34" charset="0"/>
              <a:buChar char="–"/>
              <a:defRPr sz="1600"/>
            </a:lvl4pPr>
            <a:lvl5pPr>
              <a:buClr>
                <a:schemeClr val="accent2"/>
              </a:buCl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87F134-A744-994D-A5CF-D3BB389C9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46400"/>
            <a:ext cx="5181600" cy="3782538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 sz="2400"/>
            </a:lvl1pPr>
            <a:lvl2pPr marL="685800" indent="-228600">
              <a:buClr>
                <a:schemeClr val="accent2"/>
              </a:buClr>
              <a:buFont typeface="Trebuchet MS" panose="020B0603020202020204" pitchFamily="34" charset="0"/>
              <a:buChar char="–"/>
              <a:defRPr sz="2000"/>
            </a:lvl2pPr>
            <a:lvl3pPr>
              <a:buClr>
                <a:schemeClr val="accent2"/>
              </a:buClr>
              <a:defRPr sz="1800"/>
            </a:lvl3pPr>
            <a:lvl4pPr marL="1600200" indent="-228600">
              <a:buClr>
                <a:schemeClr val="accent2"/>
              </a:buClr>
              <a:buFont typeface="Trebuchet MS" panose="020B0603020202020204" pitchFamily="34" charset="0"/>
              <a:buChar char="–"/>
              <a:defRPr sz="1600"/>
            </a:lvl4pPr>
            <a:lvl5pPr>
              <a:buClr>
                <a:schemeClr val="accent2"/>
              </a:buCl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18F887CC-DC77-4604-B547-B0445AE16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7984" y="6356350"/>
            <a:ext cx="455815" cy="365125"/>
          </a:xfrm>
        </p:spPr>
        <p:txBody>
          <a:bodyPr anchor="b"/>
          <a:lstStyle>
            <a:lvl1pPr>
              <a:defRPr sz="1000"/>
            </a:lvl1pPr>
          </a:lstStyle>
          <a:p>
            <a:fld id="{11C0BEF4-FAC7-B64A-84ED-42944EFEDDC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95B9BA42-2644-4280-8B52-6FF5185710E2}"/>
              </a:ext>
            </a:extLst>
          </p:cNvPr>
          <p:cNvSpPr txBox="1">
            <a:spLocks/>
          </p:cNvSpPr>
          <p:nvPr userDrawn="1"/>
        </p:nvSpPr>
        <p:spPr>
          <a:xfrm>
            <a:off x="838200" y="1631874"/>
            <a:ext cx="5181600" cy="5952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0E81AEEB-7604-47F2-981A-C22AAFD1F3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31950"/>
            <a:ext cx="5181600" cy="53181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xmlns="" id="{1644789F-562E-4266-AF05-051CAC25D2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199" y="1631950"/>
            <a:ext cx="5181600" cy="53181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FD294916-47F4-4CB6-B6D4-44F6C7E23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02275"/>
            <a:ext cx="9651600" cy="619200"/>
          </a:xfrm>
        </p:spPr>
        <p:txBody>
          <a:bodyPr anchor="b">
            <a:noAutofit/>
          </a:bodyPr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640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579FBB-7A8D-4643-A960-73D83F934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212"/>
            <a:ext cx="9652462" cy="1008063"/>
          </a:xfrm>
        </p:spPr>
        <p:txBody>
          <a:bodyPr anchor="b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B98F16-AD3E-C740-B593-AE9F865B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7984" y="6356350"/>
            <a:ext cx="455815" cy="365125"/>
          </a:xfrm>
        </p:spPr>
        <p:txBody>
          <a:bodyPr anchor="b"/>
          <a:lstStyle>
            <a:lvl1pPr>
              <a:defRPr sz="1000"/>
            </a:lvl1pPr>
          </a:lstStyle>
          <a:p>
            <a:fld id="{11C0BEF4-FAC7-B64A-84ED-42944EFEDDC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CC291C8-AE18-4D81-8C29-5BF93222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02275"/>
            <a:ext cx="9651600" cy="619200"/>
          </a:xfrm>
        </p:spPr>
        <p:txBody>
          <a:bodyPr anchor="b">
            <a:noAutofit/>
          </a:bodyPr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89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36D0337-BE66-D944-84C7-EDE56B51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BEF4-FAC7-B64A-84ED-42944EFEDDC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A101D7-0C4B-4BEF-9B06-AFF246FF7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02275"/>
            <a:ext cx="9651600" cy="619200"/>
          </a:xfrm>
        </p:spPr>
        <p:txBody>
          <a:bodyPr anchor="b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0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6A3730A-CEAB-4177-BA18-CFD6F2074A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F64B8F-9395-C846-9163-ABD425BC9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02" y="2136371"/>
            <a:ext cx="7722523" cy="1753986"/>
          </a:xfrm>
        </p:spPr>
        <p:txBody>
          <a:bodyPr anchor="b"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969EF0-B827-804D-B41A-0F551B57D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702" y="4141474"/>
            <a:ext cx="772252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89CA6E4-9B8F-4A1B-BECA-7012685A92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92876"/>
            <a:ext cx="7315200" cy="36059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55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579FBB-7A8D-4643-A960-73D83F934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212"/>
            <a:ext cx="9652462" cy="1008063"/>
          </a:xfrm>
        </p:spPr>
        <p:txBody>
          <a:bodyPr anchor="b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8F8E57-49B8-724F-A55F-DFBEE6BF9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996"/>
            <a:ext cx="10515600" cy="4351338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 sz="2400"/>
            </a:lvl1pPr>
            <a:lvl2pPr marL="685800" indent="-228600">
              <a:buClr>
                <a:schemeClr val="accent2"/>
              </a:buClr>
              <a:buFont typeface="Trebuchet MS" panose="020B0603020202020204" pitchFamily="34" charset="0"/>
              <a:buChar char="–"/>
              <a:defRPr sz="2000"/>
            </a:lvl2pPr>
            <a:lvl3pPr>
              <a:buClr>
                <a:schemeClr val="accent2"/>
              </a:buClr>
              <a:defRPr sz="1800"/>
            </a:lvl3pPr>
            <a:lvl4pPr marL="1600200" indent="-228600">
              <a:buClr>
                <a:schemeClr val="accent2"/>
              </a:buClr>
              <a:buFont typeface="Trebuchet MS" panose="020B0603020202020204" pitchFamily="34" charset="0"/>
              <a:buChar char="–"/>
              <a:defRPr sz="1600"/>
            </a:lvl4pPr>
            <a:lvl5pPr>
              <a:buClr>
                <a:schemeClr val="accent2"/>
              </a:buCl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2F443C-25A3-1849-AB55-CFDE04C96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02275"/>
            <a:ext cx="9651600" cy="619200"/>
          </a:xfrm>
        </p:spPr>
        <p:txBody>
          <a:bodyPr anchor="b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B98F16-AD3E-C740-B593-AE9F865B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7984" y="6356350"/>
            <a:ext cx="455815" cy="365125"/>
          </a:xfrm>
        </p:spPr>
        <p:txBody>
          <a:bodyPr anchor="b"/>
          <a:lstStyle>
            <a:lvl1pPr>
              <a:defRPr sz="1000"/>
            </a:lvl1pPr>
          </a:lstStyle>
          <a:p>
            <a:fld id="{11C0BEF4-FAC7-B64A-84ED-42944EFEDDC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7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579FBB-7A8D-4643-A960-73D83F934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212"/>
            <a:ext cx="9652462" cy="1008063"/>
          </a:xfrm>
        </p:spPr>
        <p:txBody>
          <a:bodyPr anchor="b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8F8E57-49B8-724F-A55F-DFBEE6BF9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5258"/>
            <a:ext cx="10515600" cy="3793628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 sz="2400"/>
            </a:lvl1pPr>
            <a:lvl2pPr marL="685800" indent="-228600">
              <a:buClr>
                <a:schemeClr val="accent2"/>
              </a:buClr>
              <a:buFont typeface="Trebuchet MS" panose="020B0603020202020204" pitchFamily="34" charset="0"/>
              <a:buChar char="–"/>
              <a:defRPr sz="2000"/>
            </a:lvl2pPr>
            <a:lvl3pPr>
              <a:buClr>
                <a:schemeClr val="accent2"/>
              </a:buClr>
              <a:defRPr sz="1800"/>
            </a:lvl3pPr>
            <a:lvl4pPr marL="1600200" indent="-228600">
              <a:buClr>
                <a:schemeClr val="accent2"/>
              </a:buClr>
              <a:buFont typeface="Trebuchet MS" panose="020B0603020202020204" pitchFamily="34" charset="0"/>
              <a:buChar char="–"/>
              <a:defRPr sz="1600"/>
            </a:lvl4pPr>
            <a:lvl5pPr>
              <a:buClr>
                <a:schemeClr val="accent2"/>
              </a:buCl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B98F16-AD3E-C740-B593-AE9F865B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7984" y="6356350"/>
            <a:ext cx="455815" cy="365125"/>
          </a:xfrm>
        </p:spPr>
        <p:txBody>
          <a:bodyPr anchor="b"/>
          <a:lstStyle>
            <a:lvl1pPr>
              <a:defRPr sz="1000"/>
            </a:lvl1pPr>
          </a:lstStyle>
          <a:p>
            <a:fld id="{11C0BEF4-FAC7-B64A-84ED-42944EFEDDC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xmlns="" id="{2F0EC331-5EF2-418B-B53A-E52CDBDCEB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31950"/>
            <a:ext cx="10515600" cy="53181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80F16C4A-8AFC-4E5D-86C2-53286F186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02275"/>
            <a:ext cx="9651600" cy="619200"/>
          </a:xfrm>
        </p:spPr>
        <p:txBody>
          <a:bodyPr anchor="b">
            <a:noAutofit/>
          </a:bodyPr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47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C3E075-3D34-B047-8004-C4562A6D8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600"/>
            <a:ext cx="10299600" cy="100800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A2D055-D2A3-4541-9F22-BBF03554E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7600"/>
            <a:ext cx="5181600" cy="4351338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 sz="2400"/>
            </a:lvl1pPr>
            <a:lvl2pPr marL="685800" indent="-228600">
              <a:buClr>
                <a:schemeClr val="accent2"/>
              </a:buClr>
              <a:buFont typeface="Trebuchet MS" panose="020B0603020202020204" pitchFamily="34" charset="0"/>
              <a:buChar char="–"/>
              <a:defRPr sz="2000"/>
            </a:lvl2pPr>
            <a:lvl3pPr>
              <a:buClr>
                <a:schemeClr val="accent2"/>
              </a:buClr>
              <a:defRPr sz="1800"/>
            </a:lvl3pPr>
            <a:lvl4pPr marL="1600200" indent="-228600">
              <a:buClr>
                <a:schemeClr val="accent2"/>
              </a:buClr>
              <a:buFont typeface="Trebuchet MS" panose="020B0603020202020204" pitchFamily="34" charset="0"/>
              <a:buChar char="–"/>
              <a:defRPr sz="1600"/>
            </a:lvl4pPr>
            <a:lvl5pPr>
              <a:buClr>
                <a:schemeClr val="accent2"/>
              </a:buCl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87F134-A744-994D-A5CF-D3BB389C9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77600"/>
            <a:ext cx="5181600" cy="4351338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 sz="2400"/>
            </a:lvl1pPr>
            <a:lvl2pPr marL="685800" indent="-228600">
              <a:buClr>
                <a:schemeClr val="accent2"/>
              </a:buClr>
              <a:buFont typeface="Trebuchet MS" panose="020B0603020202020204" pitchFamily="34" charset="0"/>
              <a:buChar char="–"/>
              <a:defRPr sz="2000"/>
            </a:lvl2pPr>
            <a:lvl3pPr>
              <a:buClr>
                <a:schemeClr val="accent2"/>
              </a:buClr>
              <a:defRPr sz="1800"/>
            </a:lvl3pPr>
            <a:lvl4pPr marL="1600200" indent="-228600">
              <a:buClr>
                <a:schemeClr val="accent2"/>
              </a:buClr>
              <a:buFont typeface="Trebuchet MS" panose="020B0603020202020204" pitchFamily="34" charset="0"/>
              <a:buChar char="–"/>
              <a:defRPr sz="1600"/>
            </a:lvl4pPr>
            <a:lvl5pPr>
              <a:buClr>
                <a:schemeClr val="accent2"/>
              </a:buCl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18F887CC-DC77-4604-B547-B0445AE16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7984" y="6356350"/>
            <a:ext cx="455815" cy="365125"/>
          </a:xfrm>
        </p:spPr>
        <p:txBody>
          <a:bodyPr anchor="b"/>
          <a:lstStyle>
            <a:lvl1pPr>
              <a:defRPr sz="1000"/>
            </a:lvl1pPr>
          </a:lstStyle>
          <a:p>
            <a:fld id="{11C0BEF4-FAC7-B64A-84ED-42944EFEDDC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FE8CB052-7576-44E9-A590-EAE3A732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02275"/>
            <a:ext cx="9651600" cy="619200"/>
          </a:xfrm>
        </p:spPr>
        <p:txBody>
          <a:bodyPr anchor="b">
            <a:noAutofit/>
          </a:bodyPr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267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C3E075-3D34-B047-8004-C4562A6D8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600"/>
            <a:ext cx="10299600" cy="100800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A2D055-D2A3-4541-9F22-BBF03554E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46400"/>
            <a:ext cx="5181600" cy="3792486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 sz="2400"/>
            </a:lvl1pPr>
            <a:lvl2pPr marL="685800" indent="-228600">
              <a:buClr>
                <a:schemeClr val="accent2"/>
              </a:buClr>
              <a:buFont typeface="Trebuchet MS" panose="020B0603020202020204" pitchFamily="34" charset="0"/>
              <a:buChar char="–"/>
              <a:defRPr sz="2000"/>
            </a:lvl2pPr>
            <a:lvl3pPr>
              <a:buClr>
                <a:schemeClr val="accent2"/>
              </a:buClr>
              <a:defRPr sz="1800"/>
            </a:lvl3pPr>
            <a:lvl4pPr marL="1600200" indent="-228600">
              <a:buClr>
                <a:schemeClr val="accent2"/>
              </a:buClr>
              <a:buFont typeface="Trebuchet MS" panose="020B0603020202020204" pitchFamily="34" charset="0"/>
              <a:buChar char="–"/>
              <a:defRPr sz="1600"/>
            </a:lvl4pPr>
            <a:lvl5pPr>
              <a:buClr>
                <a:schemeClr val="accent2"/>
              </a:buCl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87F134-A744-994D-A5CF-D3BB389C9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46400"/>
            <a:ext cx="5181600" cy="3782538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 sz="2400"/>
            </a:lvl1pPr>
            <a:lvl2pPr marL="685800" indent="-228600">
              <a:buClr>
                <a:schemeClr val="accent2"/>
              </a:buClr>
              <a:buFont typeface="Trebuchet MS" panose="020B0603020202020204" pitchFamily="34" charset="0"/>
              <a:buChar char="–"/>
              <a:defRPr sz="2000"/>
            </a:lvl2pPr>
            <a:lvl3pPr>
              <a:buClr>
                <a:schemeClr val="accent2"/>
              </a:buClr>
              <a:defRPr sz="1800"/>
            </a:lvl3pPr>
            <a:lvl4pPr marL="1600200" indent="-228600">
              <a:buClr>
                <a:schemeClr val="accent2"/>
              </a:buClr>
              <a:buFont typeface="Trebuchet MS" panose="020B0603020202020204" pitchFamily="34" charset="0"/>
              <a:buChar char="–"/>
              <a:defRPr sz="1600"/>
            </a:lvl4pPr>
            <a:lvl5pPr>
              <a:buClr>
                <a:schemeClr val="accent2"/>
              </a:buCl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18F887CC-DC77-4604-B547-B0445AE16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7984" y="6356350"/>
            <a:ext cx="455815" cy="365125"/>
          </a:xfrm>
        </p:spPr>
        <p:txBody>
          <a:bodyPr anchor="b"/>
          <a:lstStyle>
            <a:lvl1pPr>
              <a:defRPr sz="1000"/>
            </a:lvl1pPr>
          </a:lstStyle>
          <a:p>
            <a:fld id="{11C0BEF4-FAC7-B64A-84ED-42944EFEDDC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95B9BA42-2644-4280-8B52-6FF5185710E2}"/>
              </a:ext>
            </a:extLst>
          </p:cNvPr>
          <p:cNvSpPr txBox="1">
            <a:spLocks/>
          </p:cNvSpPr>
          <p:nvPr userDrawn="1"/>
        </p:nvSpPr>
        <p:spPr>
          <a:xfrm>
            <a:off x="838200" y="1631874"/>
            <a:ext cx="5181600" cy="5952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0E81AEEB-7604-47F2-981A-C22AAFD1F3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31950"/>
            <a:ext cx="5181600" cy="53181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xmlns="" id="{1644789F-562E-4266-AF05-051CAC25D2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199" y="1631950"/>
            <a:ext cx="5181600" cy="53181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FD294916-47F4-4CB6-B6D4-44F6C7E23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02275"/>
            <a:ext cx="9651600" cy="619200"/>
          </a:xfrm>
        </p:spPr>
        <p:txBody>
          <a:bodyPr anchor="b">
            <a:noAutofit/>
          </a:bodyPr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38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579FBB-7A8D-4643-A960-73D83F934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212"/>
            <a:ext cx="9652462" cy="1008063"/>
          </a:xfrm>
        </p:spPr>
        <p:txBody>
          <a:bodyPr anchor="b"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B98F16-AD3E-C740-B593-AE9F865B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7984" y="6356350"/>
            <a:ext cx="455815" cy="365125"/>
          </a:xfrm>
        </p:spPr>
        <p:txBody>
          <a:bodyPr anchor="b"/>
          <a:lstStyle>
            <a:lvl1pPr>
              <a:defRPr sz="1000"/>
            </a:lvl1pPr>
          </a:lstStyle>
          <a:p>
            <a:fld id="{11C0BEF4-FAC7-B64A-84ED-42944EFEDDC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CC291C8-AE18-4D81-8C29-5BF93222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02275"/>
            <a:ext cx="9651600" cy="619200"/>
          </a:xfrm>
        </p:spPr>
        <p:txBody>
          <a:bodyPr anchor="b">
            <a:noAutofit/>
          </a:bodyPr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6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36D0337-BE66-D944-84C7-EDE56B51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BEF4-FAC7-B64A-84ED-42944EFEDDC5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A101D7-0C4B-4BEF-9B06-AFF246FF7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02275"/>
            <a:ext cx="9651600" cy="619200"/>
          </a:xfrm>
        </p:spPr>
        <p:txBody>
          <a:bodyPr anchor="b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18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36D0337-BE66-D944-84C7-EDE56B51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BEF4-FAC7-B64A-84ED-42944EFEDDC5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A101D7-0C4B-4BEF-9B06-AFF246FF7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02275"/>
            <a:ext cx="9651600" cy="619200"/>
          </a:xfrm>
        </p:spPr>
        <p:txBody>
          <a:bodyPr anchor="b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96FC23-6F4D-4F16-A408-39C3039EB474}"/>
              </a:ext>
            </a:extLst>
          </p:cNvPr>
          <p:cNvSpPr/>
          <p:nvPr userDrawn="1"/>
        </p:nvSpPr>
        <p:spPr>
          <a:xfrm>
            <a:off x="0" y="0"/>
            <a:ext cx="12192000" cy="5910349"/>
          </a:xfrm>
          <a:prstGeom prst="rect">
            <a:avLst/>
          </a:prstGeom>
          <a:solidFill>
            <a:srgbClr val="F1F2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0F2790-6EB9-4C6E-9401-EC124801C5F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62E11B-6FD9-FD4C-BA78-52818C3B8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600"/>
            <a:ext cx="9651600" cy="1008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253BD3-380B-8D44-82DB-417B02407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776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6F8BD7-2263-6443-973A-E7A989E91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01862"/>
            <a:ext cx="9651600" cy="619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9127DD-7573-9147-AE48-A38959197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196" y="6356350"/>
            <a:ext cx="65260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11C0BEF4-FAC7-B64A-84ED-42944EFEDDC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2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8" r:id="rId4"/>
    <p:sldLayoutId id="2147483652" r:id="rId5"/>
    <p:sldLayoutId id="2147483657" r:id="rId6"/>
    <p:sldLayoutId id="2147483656" r:id="rId7"/>
    <p:sldLayoutId id="2147483655" r:id="rId8"/>
    <p:sldLayoutId id="2147483668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Trebuchet MS" panose="020B0603020202020204" pitchFamily="34" charset="0"/>
        <a:buChar char="–"/>
        <a:defRPr sz="20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Trebuchet MS" panose="020B0603020202020204" pitchFamily="34" charset="0"/>
        <a:buChar char="–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0F2790-6EB9-4C6E-9401-EC124801C5F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62E11B-6FD9-FD4C-BA78-52818C3B8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600"/>
            <a:ext cx="9651600" cy="1008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253BD3-380B-8D44-82DB-417B02407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776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6F8BD7-2263-6443-973A-E7A989E91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01862"/>
            <a:ext cx="9651600" cy="619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9127DD-7573-9147-AE48-A38959197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1196" y="6356350"/>
            <a:ext cx="65260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11C0BEF4-FAC7-B64A-84ED-42944EFEDDC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8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Trebuchet MS" panose="020B0603020202020204" pitchFamily="34" charset="0"/>
        <a:buChar char="–"/>
        <a:defRPr sz="20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Trebuchet MS" panose="020B0603020202020204" pitchFamily="34" charset="0"/>
        <a:buChar char="–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substance_abuse/publications/opioid_dependence_guidelines.pdf" TargetMode="External"/><Relationship Id="rId2" Type="http://schemas.openxmlformats.org/officeDocument/2006/relationships/hyperlink" Target="https://www.emcdda.europa.eu/publications/mini-guides/opioids-health-and-social-responses_en" TargetMode="Externa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cdda.europa.eu/system/files/publications/13838/TDAT21001ENN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2.xml"/><Relationship Id="rId5" Type="http://schemas.openxmlformats.org/officeDocument/2006/relationships/hyperlink" Target="https://www.emcdda.europa.eu/system/files/publications/13904/TDXD21001ENN.pdf" TargetMode="External"/><Relationship Id="rId4" Type="http://schemas.openxmlformats.org/officeDocument/2006/relationships/hyperlink" Target="https://www.emcdda.europa.eu/system/files/publications/13547/TD0121046ENN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cdda.europa.eu/system/files/publications/13547/TD0121046ENN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cdda.europa.eu/system/files/attachments/6322/EuropeanResponsesGuide2017_BackgroundPaper-Recovery-Reintegration-Abstinence-Harm-reduction.pdf" TargetMode="External"/><Relationship Id="rId2" Type="http://schemas.openxmlformats.org/officeDocument/2006/relationships/hyperlink" Target="https://www.emcdda.europa.eu/system/files/publications/13547/TD0121046ENN.pdf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cdda.europa.eu/system/files/publications/13547/TD0121046ENN.pdf" TargetMode="External"/><Relationship Id="rId2" Type="http://schemas.openxmlformats.org/officeDocument/2006/relationships/hyperlink" Target="https://www.emcdda.europa.eu/publications/mini-guides/opioids-health-and-social-responses_en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www.emcdda.europa.eu/system/files/publications/13547/TD0121046ENN.pdf" TargetMode="Externa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0.svg"/><Relationship Id="rId3" Type="http://schemas.openxmlformats.org/officeDocument/2006/relationships/hyperlink" Target="https://cordis.europa.eu/article/id/159953-improving-access-to-pain-relief" TargetMode="External"/><Relationship Id="rId7" Type="http://schemas.openxmlformats.org/officeDocument/2006/relationships/image" Target="../media/image14.svg"/><Relationship Id="rId12" Type="http://schemas.openxmlformats.org/officeDocument/2006/relationships/image" Target="../media/image13.png"/><Relationship Id="rId2" Type="http://schemas.openxmlformats.org/officeDocument/2006/relationships/hyperlink" Target="https://www.emcdda.europa.eu/publications/mini-guides/opioids-health-and-social-responses_en" TargetMode="Externa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6.svg"/><Relationship Id="rId1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www.emcdda.europa.eu/system/files/publications/13838/TDAT21001ENN.pdf" TargetMode="External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chart" Target="../charts/chart3.xml"/><Relationship Id="rId4" Type="http://schemas.openxmlformats.org/officeDocument/2006/relationships/hyperlink" Target="https://www.emcdda.europa.eu/publications/mini-guides/opioids-health-and-social-responses_en" TargetMode="External"/><Relationship Id="rId9" Type="http://schemas.openxmlformats.org/officeDocument/2006/relationships/image" Target="../media/image27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mcdda.europa.eu/system/files/publications/13547/TD0121046ENN.pdf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cdda.europa.eu/system/files/publications/13547/TD0121046ENN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mcdda.europa.eu/system/files/publications/13904/TDXD21001ENN.pdf" TargetMode="Externa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mcdda.europa.eu/system/files/publications/13904/TDXD21001ENN.pdf" TargetMode="Externa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hscbusiness.hscni.net/pdf/Espranor%20HealthProfessionalsGuide%20HSC%20Mar2020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mcdda.europa.eu/publications/mini-guides/opioids-health-and-social-responses_en" TargetMode="Externa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emcdda.europa.eu/publications/mini-guides/opioids-health-and-social-responses_en" TargetMode="External"/><Relationship Id="rId5" Type="http://schemas.openxmlformats.org/officeDocument/2006/relationships/hyperlink" Target="https://www.emcdda.europa.eu/system/files/publications/13838/TDAT21001ENN.pdf" TargetMode="Externa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cdda.europa.eu/system/files/publications/13838/TDAT21001ENN.pdf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cdda.europa.eu/system/files/publications/13759/TD0221596ENN_002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cdda.europa.eu/spotlights/fentanils-and-other-new-opioids_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cdda.europa.eu/system/files/publications/13904/TDXD21001ENN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mcdda.europa.eu/system/files/publications/13904/TDXD21001ENN.pdf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EBC3FC-E648-4CE1-8297-15B38D4E9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Ongoing treatment challenges in the field of OUD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FFC520-963C-4704-B259-B278DE2B58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Prof. Heino Stöver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CB2D7C3-F360-4C93-990D-2BA156F01F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079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9B2791-F6E0-4A9F-9716-40685CCC1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Pharmacological and behavioural/psychosocial interventions can be used to treat OUD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04356290-26DC-440D-B8A4-BC07AFA08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02275"/>
            <a:ext cx="9651600" cy="6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OUD, opioid use disorder.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1. European Monitoring Centre for Drugs and Drug Addiction. Opioids: health and social responses. 2021. Available at: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https://www.emcdda.europa.eu/publications/mini-guides/opioids-health-and-social-responses_en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(accessed November 2021); 2. World Health Organization. Guidelines for Psychosocially Assisted Pharmacological Treatment of Opioid Dependence. 2009. Available at: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https://www.who.int/substance_abuse/publications/opioid_dependence_guidelines.pdf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(accessed November 2021).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E5208E-6769-450B-8203-F539D160B28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04796" y="2844344"/>
            <a:ext cx="4491037" cy="2207352"/>
          </a:xfrm>
        </p:spPr>
        <p:txBody>
          <a:bodyPr/>
          <a:lstStyle/>
          <a:p>
            <a:pPr marL="0" indent="0" algn="ctr">
              <a:buNone/>
            </a:pPr>
            <a:r>
              <a:rPr lang="en-GB" noProof="0" dirty="0"/>
              <a:t>Opioid agonist treatment </a:t>
            </a:r>
            <a:br>
              <a:rPr lang="en-GB" noProof="0" dirty="0"/>
            </a:br>
            <a:r>
              <a:rPr lang="en-GB" noProof="0" dirty="0"/>
              <a:t>(commonly methadone or buprenorphine) to address illicit opioid use and harms related to opioid use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6C5B0F7-70B5-443D-A25B-2EB595E4582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18004" y="2052483"/>
            <a:ext cx="4680000" cy="531813"/>
          </a:xfrm>
        </p:spPr>
        <p:txBody>
          <a:bodyPr/>
          <a:lstStyle/>
          <a:p>
            <a:pPr marL="0" indent="0" algn="ctr">
              <a:buNone/>
            </a:pPr>
            <a:r>
              <a:rPr lang="en-GB" b="1" noProof="0" dirty="0">
                <a:solidFill>
                  <a:schemeClr val="accent2"/>
                </a:solidFill>
              </a:rPr>
              <a:t>Pharmacological </a:t>
            </a:r>
            <a:br>
              <a:rPr lang="en-GB" b="1" noProof="0" dirty="0">
                <a:solidFill>
                  <a:schemeClr val="accent2"/>
                </a:solidFill>
              </a:rPr>
            </a:br>
            <a:r>
              <a:rPr lang="en-GB" b="1" noProof="0" dirty="0">
                <a:solidFill>
                  <a:schemeClr val="accent2"/>
                </a:solidFill>
              </a:rPr>
              <a:t>interventions</a:t>
            </a:r>
            <a:r>
              <a:rPr lang="en-GB" b="1" baseline="30000" noProof="0" dirty="0">
                <a:solidFill>
                  <a:schemeClr val="accent2"/>
                </a:solidFill>
              </a:rPr>
              <a:t>1,2</a:t>
            </a:r>
            <a:endParaRPr lang="en-GB" b="1" noProof="0" dirty="0">
              <a:solidFill>
                <a:schemeClr val="accent2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0AE5C9A6-C2D4-4B44-88EA-69D05BD9AF8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54240" y="2059040"/>
            <a:ext cx="4680000" cy="531813"/>
          </a:xfrm>
        </p:spPr>
        <p:txBody>
          <a:bodyPr/>
          <a:lstStyle/>
          <a:p>
            <a:pPr marL="0" indent="0" algn="ctr">
              <a:buNone/>
            </a:pPr>
            <a:r>
              <a:rPr lang="en-GB" b="1" noProof="0" dirty="0">
                <a:solidFill>
                  <a:schemeClr val="accent2"/>
                </a:solidFill>
              </a:rPr>
              <a:t>Behavioural/psychosocial interventions</a:t>
            </a:r>
            <a:r>
              <a:rPr lang="en-GB" b="1" baseline="30000" noProof="0" dirty="0">
                <a:solidFill>
                  <a:schemeClr val="accent2"/>
                </a:solidFill>
              </a:rPr>
              <a:t>1,2</a:t>
            </a:r>
            <a:endParaRPr lang="en-GB" b="1" noProof="0" dirty="0">
              <a:solidFill>
                <a:schemeClr val="accent2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CCDFE8A0-F838-4547-BD5A-E9EE80CE2599}"/>
              </a:ext>
            </a:extLst>
          </p:cNvPr>
          <p:cNvSpPr txBox="1">
            <a:spLocks/>
          </p:cNvSpPr>
          <p:nvPr/>
        </p:nvSpPr>
        <p:spPr>
          <a:xfrm>
            <a:off x="6954240" y="2844344"/>
            <a:ext cx="4680000" cy="2207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Trebuchet MS" panose="020B0603020202020204" pitchFamily="34" charset="0"/>
              <a:buChar char="–"/>
              <a:defRPr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Trebuchet MS" panose="020B0603020202020204" pitchFamily="34" charset="0"/>
              <a:buChar char="–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9A6C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Addresses psychological and social aspects of drug use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e.g. motivational interventions, contingency management and behavioural therapy  </a:t>
            </a:r>
          </a:p>
        </p:txBody>
      </p:sp>
      <p:pic>
        <p:nvPicPr>
          <p:cNvPr id="10" name="Graphic 9" descr="Handshake outline">
            <a:extLst>
              <a:ext uri="{FF2B5EF4-FFF2-40B4-BE49-F238E27FC236}">
                <a16:creationId xmlns:a16="http://schemas.microsoft.com/office/drawing/2014/main" xmlns="" id="{5C1AA587-51F0-4582-8422-011EB098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08899" y="2683822"/>
            <a:ext cx="1945341" cy="19453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51AE94D-4D7B-48FA-BBF2-A8020900EA4B}"/>
              </a:ext>
            </a:extLst>
          </p:cNvPr>
          <p:cNvSpPr txBox="1"/>
          <p:nvPr/>
        </p:nvSpPr>
        <p:spPr>
          <a:xfrm>
            <a:off x="838200" y="5145719"/>
            <a:ext cx="10462591" cy="91940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These interventions are used in conjunction with each other to reduce both illicit opioid use and improve quality of life</a:t>
            </a:r>
            <a:r>
              <a:rPr kumimoji="0" lang="en-GB" sz="2400" b="1" i="0" u="none" strike="noStrike" kern="1200" cap="none" spc="0" normalizeH="0" baseline="30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015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617E11-C5A5-4962-BF6A-8AE1E11F5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However, Europe is also faced with several </a:t>
            </a:r>
            <a:br>
              <a:rPr lang="en-GB" noProof="0" dirty="0"/>
            </a:br>
            <a:r>
              <a:rPr lang="en-GB" noProof="0" dirty="0"/>
              <a:t>OUD treatment-related 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4517E6-48DA-46F6-8027-C7D255926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7600"/>
            <a:ext cx="5257800" cy="4351338"/>
          </a:xfrm>
        </p:spPr>
        <p:txBody>
          <a:bodyPr/>
          <a:lstStyle/>
          <a:p>
            <a:r>
              <a:rPr lang="en-GB" sz="2000" noProof="0" dirty="0"/>
              <a:t>In 2019, opioid use was reported as the main reason for entering specialised </a:t>
            </a:r>
            <a:br>
              <a:rPr lang="en-GB" sz="2000" noProof="0" dirty="0"/>
            </a:br>
            <a:r>
              <a:rPr lang="en-GB" sz="2000" noProof="0" dirty="0"/>
              <a:t>drug treatment</a:t>
            </a:r>
            <a:r>
              <a:rPr lang="en-GB" sz="2000" baseline="30000" noProof="0" dirty="0"/>
              <a:t>1</a:t>
            </a:r>
            <a:endParaRPr lang="en-GB" sz="2000" noProof="0" dirty="0"/>
          </a:p>
          <a:p>
            <a:endParaRPr lang="en-GB" sz="400" noProof="0" dirty="0"/>
          </a:p>
          <a:p>
            <a:endParaRPr lang="en-GB" sz="1800" noProof="0" dirty="0"/>
          </a:p>
          <a:p>
            <a:endParaRPr lang="en-GB" sz="1800" noProof="0" dirty="0"/>
          </a:p>
          <a:p>
            <a:endParaRPr lang="en-GB" sz="1800" noProof="0" dirty="0"/>
          </a:p>
          <a:p>
            <a:endParaRPr lang="en-GB" sz="1800" noProof="0" dirty="0"/>
          </a:p>
          <a:p>
            <a:pPr marL="0" indent="0">
              <a:buNone/>
            </a:pPr>
            <a:endParaRPr lang="en-GB" sz="1400" noProof="0" dirty="0"/>
          </a:p>
          <a:p>
            <a:pPr marL="0" indent="0">
              <a:buNone/>
            </a:pPr>
            <a:endParaRPr lang="en-GB" sz="1400" noProof="0" dirty="0"/>
          </a:p>
          <a:p>
            <a:r>
              <a:rPr lang="en-GB" sz="2000" noProof="0" dirty="0"/>
              <a:t>24% (20,000/84,000) of clients with OUD were first-time entrants</a:t>
            </a:r>
            <a:r>
              <a:rPr lang="en-GB" sz="2000" baseline="30000" noProof="0" dirty="0"/>
              <a:t>1</a:t>
            </a:r>
            <a:endParaRPr lang="en-GB" sz="2000" noProof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68B0E534-A0CA-4380-831B-9ED4D33591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000" noProof="0" dirty="0"/>
              <a:t>However, challenges remain, including: </a:t>
            </a:r>
          </a:p>
          <a:p>
            <a:endParaRPr lang="en-GB" sz="100" noProof="0" dirty="0"/>
          </a:p>
          <a:p>
            <a:pPr marL="457200" lvl="1" indent="0">
              <a:buNone/>
            </a:pPr>
            <a:endParaRPr lang="en-GB" sz="100" b="1" noProof="0" dirty="0">
              <a:solidFill>
                <a:schemeClr val="accent3"/>
              </a:solidFill>
            </a:endParaRPr>
          </a:p>
          <a:p>
            <a:pPr lvl="1"/>
            <a:r>
              <a:rPr lang="en-GB" b="1" noProof="0" dirty="0">
                <a:solidFill>
                  <a:schemeClr val="accent3"/>
                </a:solidFill>
              </a:rPr>
              <a:t>Perceptions and approaches to treating OUD</a:t>
            </a:r>
            <a:r>
              <a:rPr lang="en-GB" b="1" baseline="30000" noProof="0" dirty="0">
                <a:solidFill>
                  <a:schemeClr val="accent3"/>
                </a:solidFill>
              </a:rPr>
              <a:t>2</a:t>
            </a:r>
            <a:endParaRPr lang="en-GB" b="1" noProof="0" dirty="0">
              <a:solidFill>
                <a:schemeClr val="accent3"/>
              </a:solidFill>
            </a:endParaRPr>
          </a:p>
          <a:p>
            <a:pPr marL="457200" lvl="1" indent="0">
              <a:buNone/>
            </a:pPr>
            <a:endParaRPr lang="en-GB" sz="200" b="1" noProof="0" dirty="0">
              <a:solidFill>
                <a:schemeClr val="accent3"/>
              </a:solidFill>
            </a:endParaRPr>
          </a:p>
          <a:p>
            <a:pPr lvl="1"/>
            <a:r>
              <a:rPr lang="en-GB" b="1" noProof="0" dirty="0">
                <a:solidFill>
                  <a:schemeClr val="accent3"/>
                </a:solidFill>
              </a:rPr>
              <a:t>Variable treatment coverage</a:t>
            </a:r>
            <a:r>
              <a:rPr lang="en-GB" b="1" baseline="30000" noProof="0" dirty="0">
                <a:solidFill>
                  <a:schemeClr val="accent3"/>
                </a:solidFill>
              </a:rPr>
              <a:t>2</a:t>
            </a:r>
            <a:endParaRPr lang="en-GB" b="1" noProof="0" dirty="0">
              <a:solidFill>
                <a:schemeClr val="accent3"/>
              </a:solidFill>
            </a:endParaRPr>
          </a:p>
          <a:p>
            <a:pPr marL="457200" lvl="1" indent="0">
              <a:buNone/>
            </a:pPr>
            <a:endParaRPr lang="en-GB" sz="200" b="1" noProof="0" dirty="0">
              <a:solidFill>
                <a:schemeClr val="accent3"/>
              </a:solidFill>
            </a:endParaRPr>
          </a:p>
          <a:p>
            <a:pPr lvl="1"/>
            <a:r>
              <a:rPr lang="en-GB" b="1" noProof="0" dirty="0">
                <a:solidFill>
                  <a:schemeClr val="accent3"/>
                </a:solidFill>
              </a:rPr>
              <a:t>Current issues with available treatment formulations</a:t>
            </a:r>
            <a:r>
              <a:rPr lang="en-GB" b="1" baseline="30000" noProof="0" dirty="0">
                <a:solidFill>
                  <a:schemeClr val="accent3"/>
                </a:solidFill>
              </a:rPr>
              <a:t>3</a:t>
            </a:r>
            <a:r>
              <a:rPr lang="en-GB" b="1" noProof="0" dirty="0">
                <a:solidFill>
                  <a:schemeClr val="accent3"/>
                </a:solidFill>
              </a:rPr>
              <a:t> </a:t>
            </a:r>
          </a:p>
          <a:p>
            <a:pPr marL="457200" lvl="1" indent="0">
              <a:buNone/>
            </a:pPr>
            <a:endParaRPr lang="en-GB" sz="200" b="1" noProof="0" dirty="0">
              <a:solidFill>
                <a:schemeClr val="accent3"/>
              </a:solidFill>
            </a:endParaRPr>
          </a:p>
          <a:p>
            <a:pPr lvl="1"/>
            <a:r>
              <a:rPr lang="en-GB" b="1" noProof="0" dirty="0">
                <a:solidFill>
                  <a:schemeClr val="accent3"/>
                </a:solidFill>
              </a:rPr>
              <a:t>Treatment in custodial settings is heterogenous</a:t>
            </a:r>
            <a:r>
              <a:rPr lang="en-GB" b="1" baseline="30000" noProof="0" dirty="0">
                <a:solidFill>
                  <a:schemeClr val="accent3"/>
                </a:solidFill>
              </a:rPr>
              <a:t>4,5</a:t>
            </a:r>
            <a:endParaRPr lang="en-GB" sz="1600" b="1" noProof="0" dirty="0">
              <a:solidFill>
                <a:schemeClr val="accent3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7405A00-FF78-4979-8D2E-2606A0A52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02275"/>
            <a:ext cx="10218576" cy="6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OUD, opioid use disorder.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1. European Monitoring Centre for Drugs and Drug Addiction. European Drug Report. Trends and Developments. 2021. Available at: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https://www.emcdda.europa.eu/system/files/publications/13838/TDAT21001ENN.pdf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 (a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ccessed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 November 2021); 2.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 European Monitoring Centre for Drugs and Drug Addiction. Balancing access to opioid substitution treatment with preventing the diversion of opioid substitution medications in Europe: challenges and implications. 2021. Available at: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https://www.emcdda.europa.eu/system/files/publications/13547/TD0121046ENN.pdf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 (accessed November 2021); 3. Lintzeris et al.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 Drug and Alcohol Dependence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 2013;131:119-126;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4. Stöver H and Michel II.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Harm Red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2010;7:17; 5. European Monitoring Centre for Drugs and Drug Addiction. Prison and drugs in Europe: Current and future challenges. Available at: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https://www.emcdda.europa.eu/system/files/publications/13904/TDXD21001ENN.pdf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 (accessed November 2021).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49052A5A-6752-40C9-846F-C51D34935DC5}"/>
              </a:ext>
            </a:extLst>
          </p:cNvPr>
          <p:cNvGraphicFramePr/>
          <p:nvPr/>
        </p:nvGraphicFramePr>
        <p:xfrm>
          <a:off x="1927746" y="2583954"/>
          <a:ext cx="4244454" cy="2596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529EE24-E198-4AF1-BEA8-3E900759D439}"/>
              </a:ext>
            </a:extLst>
          </p:cNvPr>
          <p:cNvSpPr txBox="1"/>
          <p:nvPr/>
        </p:nvSpPr>
        <p:spPr>
          <a:xfrm>
            <a:off x="3338773" y="3185836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27%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5397AB1-DD4F-43B9-BD3B-F3CA1BF8809C}"/>
              </a:ext>
            </a:extLst>
          </p:cNvPr>
          <p:cNvSpPr txBox="1"/>
          <p:nvPr/>
        </p:nvSpPr>
        <p:spPr>
          <a:xfrm>
            <a:off x="2548060" y="3969939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73%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017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AC86A2-EC6C-468F-9BFD-367F08AC8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Treatment approach and choices for OUD differs across countries in Europe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71226D-00BA-44EA-8D8D-65E818751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noProof="0" dirty="0"/>
              <a:t>In some countries, OAT is covered by </a:t>
            </a:r>
            <a:r>
              <a:rPr lang="en-GB" sz="2000" b="1" noProof="0" dirty="0">
                <a:solidFill>
                  <a:schemeClr val="accent3"/>
                </a:solidFill>
              </a:rPr>
              <a:t>specific parliamentary law </a:t>
            </a:r>
            <a:r>
              <a:rPr lang="en-GB" sz="2000" noProof="0" dirty="0"/>
              <a:t>and implemented by </a:t>
            </a:r>
            <a:r>
              <a:rPr lang="en-GB" sz="2000" b="1" noProof="0" dirty="0">
                <a:solidFill>
                  <a:schemeClr val="accent3"/>
                </a:solidFill>
              </a:rPr>
              <a:t>departments of social affairs and health</a:t>
            </a:r>
          </a:p>
          <a:p>
            <a:pPr marL="0" indent="0">
              <a:buNone/>
            </a:pPr>
            <a:endParaRPr lang="en-GB" sz="900" noProof="0" dirty="0"/>
          </a:p>
          <a:p>
            <a:r>
              <a:rPr lang="en-GB" sz="2000" noProof="0" dirty="0"/>
              <a:t>Implementation of OAT is </a:t>
            </a:r>
            <a:r>
              <a:rPr lang="en-GB" sz="2000" b="1" noProof="0" dirty="0">
                <a:solidFill>
                  <a:schemeClr val="accent3"/>
                </a:solidFill>
              </a:rPr>
              <a:t>subject to interpretation of the laws on controlled substance</a:t>
            </a:r>
            <a:r>
              <a:rPr lang="en-GB" sz="2000" b="1" dirty="0">
                <a:solidFill>
                  <a:schemeClr val="accent3"/>
                </a:solidFill>
              </a:rPr>
              <a:t> use </a:t>
            </a:r>
            <a:r>
              <a:rPr lang="en-GB" sz="2000" noProof="0" dirty="0"/>
              <a:t>in other countries </a:t>
            </a:r>
          </a:p>
          <a:p>
            <a:endParaRPr lang="en-GB" sz="900" noProof="0" dirty="0"/>
          </a:p>
          <a:p>
            <a:r>
              <a:rPr lang="en-GB" sz="2000" noProof="0" dirty="0"/>
              <a:t>Most countries stipulate that </a:t>
            </a:r>
            <a:r>
              <a:rPr lang="en-GB" sz="2000" b="1" noProof="0" dirty="0">
                <a:solidFill>
                  <a:schemeClr val="accent3"/>
                </a:solidFill>
              </a:rPr>
              <a:t>methadone only </a:t>
            </a:r>
            <a:r>
              <a:rPr lang="en-GB" sz="2000" noProof="0" dirty="0"/>
              <a:t>or </a:t>
            </a:r>
            <a:r>
              <a:rPr lang="en-GB" sz="2000" b="1" noProof="0" dirty="0">
                <a:solidFill>
                  <a:schemeClr val="accent3"/>
                </a:solidFill>
              </a:rPr>
              <a:t>methadone and buprenorphine only </a:t>
            </a:r>
            <a:r>
              <a:rPr lang="en-GB" sz="2000" noProof="0" dirty="0"/>
              <a:t>are treatment options for OUD*</a:t>
            </a:r>
          </a:p>
          <a:p>
            <a:endParaRPr lang="en-GB" sz="900" noProof="0" dirty="0"/>
          </a:p>
          <a:p>
            <a:r>
              <a:rPr lang="en-GB" sz="2000" noProof="0" dirty="0"/>
              <a:t>The range of medical professionals who can deliver OAT also differs between countries </a:t>
            </a:r>
          </a:p>
          <a:p>
            <a:pPr marL="0" indent="0">
              <a:buNone/>
            </a:pPr>
            <a:endParaRPr lang="en-GB" sz="2000" b="1" noProof="0" dirty="0"/>
          </a:p>
          <a:p>
            <a:pPr marL="0" indent="0">
              <a:buNone/>
            </a:pPr>
            <a:endParaRPr lang="en-GB" sz="2000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CF2B4CB-5F3C-4648-BD3C-ED80838CD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02275"/>
            <a:ext cx="10031963" cy="6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*Other medications such as slow-release morphine or diacetylmorphine are permitted in few countries.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OAT, opioid addiction treatment; OUD, opioid use disorder.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European Monitoring Centre for Drugs and Drug Addiction. Balancing access to opioid substitution treatment with preventing the diversion of opioid substitution medications in Europe: challenges and implications. 2021. Available at: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https://www.emcdda.europa.eu/system/files/publications/13547/TD0121046ENN.pdf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(accessed November 2021).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826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AC86A2-EC6C-468F-9BFD-367F08AC8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Treatment approach and choices for OUD differs across countries in Europe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71226D-00BA-44EA-8D8D-65E818751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noProof="0" dirty="0"/>
              <a:t>The goal of OUD treatment may differ between countries:</a:t>
            </a:r>
            <a:r>
              <a:rPr lang="en-GB" sz="2000" baseline="30000" noProof="0" dirty="0"/>
              <a:t>1</a:t>
            </a:r>
          </a:p>
          <a:p>
            <a:pPr lvl="1"/>
            <a:r>
              <a:rPr lang="en-GB" sz="1800" b="1" noProof="0" dirty="0">
                <a:solidFill>
                  <a:schemeClr val="accent2"/>
                </a:solidFill>
              </a:rPr>
              <a:t>Abstinence</a:t>
            </a:r>
            <a:r>
              <a:rPr lang="en-GB" sz="1800" noProof="0" dirty="0"/>
              <a:t> </a:t>
            </a:r>
            <a:r>
              <a:rPr lang="en-GB" sz="1800" noProof="0" dirty="0">
                <a:sym typeface="Wingdings" panose="05000000000000000000" pitchFamily="2" charset="2"/>
              </a:rPr>
              <a:t> Staying off drugs</a:t>
            </a:r>
            <a:endParaRPr lang="en-GB" sz="1800" noProof="0" dirty="0"/>
          </a:p>
          <a:p>
            <a:pPr lvl="1"/>
            <a:r>
              <a:rPr lang="en-GB" sz="1800" b="1" noProof="0" dirty="0">
                <a:solidFill>
                  <a:schemeClr val="accent2"/>
                </a:solidFill>
              </a:rPr>
              <a:t>Recovery </a:t>
            </a:r>
            <a:r>
              <a:rPr lang="en-GB" sz="1800" noProof="0" dirty="0">
                <a:sym typeface="Wingdings" panose="05000000000000000000" pitchFamily="2" charset="2"/>
              </a:rPr>
              <a:t> Wider process of both voluntary control of substance use plus working towards positive outcomes in relationships, health and wellbeing, aspirations, housing etc. </a:t>
            </a:r>
          </a:p>
          <a:p>
            <a:pPr lvl="1"/>
            <a:endParaRPr lang="en-GB" sz="400" noProof="0" dirty="0"/>
          </a:p>
          <a:p>
            <a:r>
              <a:rPr lang="en-GB" sz="2000" noProof="0" dirty="0"/>
              <a:t>The term ‘recovery’ in the field is surrounded by controversy</a:t>
            </a:r>
            <a:r>
              <a:rPr lang="en-GB" sz="2000" baseline="30000" noProof="0" dirty="0"/>
              <a:t>2</a:t>
            </a:r>
            <a:r>
              <a:rPr lang="en-GB" sz="2000" noProof="0" dirty="0"/>
              <a:t> </a:t>
            </a:r>
          </a:p>
          <a:p>
            <a:pPr marL="0" indent="0">
              <a:buNone/>
            </a:pPr>
            <a:endParaRPr lang="en-GB" sz="400" noProof="0" dirty="0"/>
          </a:p>
          <a:p>
            <a:r>
              <a:rPr lang="en-GB" sz="2000" noProof="0" dirty="0"/>
              <a:t>Absence of long-term goals can leave patients with </a:t>
            </a:r>
            <a:r>
              <a:rPr lang="en-GB" sz="2000" b="1" noProof="0" dirty="0">
                <a:solidFill>
                  <a:schemeClr val="accent3"/>
                </a:solidFill>
              </a:rPr>
              <a:t>no ambition </a:t>
            </a:r>
            <a:r>
              <a:rPr lang="en-GB" sz="2000" noProof="0" dirty="0"/>
              <a:t>but may enable </a:t>
            </a:r>
            <a:r>
              <a:rPr lang="en-GB" sz="2000" b="1" noProof="0" dirty="0">
                <a:solidFill>
                  <a:schemeClr val="accent3"/>
                </a:solidFill>
              </a:rPr>
              <a:t>services to avoid ‘failure</a:t>
            </a:r>
            <a:r>
              <a:rPr lang="en-GB" sz="2000" noProof="0" dirty="0">
                <a:solidFill>
                  <a:schemeClr val="accent3"/>
                </a:solidFill>
              </a:rPr>
              <a:t>’</a:t>
            </a:r>
            <a:r>
              <a:rPr lang="en-GB" sz="2000" baseline="30000" noProof="0" dirty="0">
                <a:solidFill>
                  <a:schemeClr val="accent3"/>
                </a:solidFill>
              </a:rPr>
              <a:t>2</a:t>
            </a:r>
          </a:p>
          <a:p>
            <a:pPr marL="0" indent="0">
              <a:buNone/>
            </a:pPr>
            <a:endParaRPr lang="en-GB" sz="400" noProof="0" dirty="0"/>
          </a:p>
          <a:p>
            <a:r>
              <a:rPr lang="en-GB" sz="2000" noProof="0" dirty="0"/>
              <a:t>Long-term goals associated with recovery can also lead to </a:t>
            </a:r>
            <a:r>
              <a:rPr lang="en-GB" sz="2000" b="1" noProof="0" dirty="0">
                <a:solidFill>
                  <a:schemeClr val="accent3"/>
                </a:solidFill>
              </a:rPr>
              <a:t>unrealistic expectations</a:t>
            </a:r>
            <a:r>
              <a:rPr lang="en-GB" sz="2000" noProof="0" dirty="0"/>
              <a:t> and </a:t>
            </a:r>
            <a:r>
              <a:rPr lang="en-GB" sz="2000" b="1" noProof="0" dirty="0">
                <a:solidFill>
                  <a:schemeClr val="accent3"/>
                </a:solidFill>
              </a:rPr>
              <a:t>set-up services for ‘failure’</a:t>
            </a:r>
            <a:r>
              <a:rPr lang="en-GB" sz="2000" b="1" baseline="30000" noProof="0" dirty="0">
                <a:solidFill>
                  <a:schemeClr val="accent3"/>
                </a:solidFill>
              </a:rPr>
              <a:t>2</a:t>
            </a:r>
            <a:r>
              <a:rPr lang="en-GB" sz="2000" b="1" noProof="0" dirty="0">
                <a:solidFill>
                  <a:schemeClr val="accent3"/>
                </a:solidFill>
              </a:rPr>
              <a:t> </a:t>
            </a:r>
          </a:p>
          <a:p>
            <a:endParaRPr lang="en-GB" sz="2000" noProof="0" dirty="0"/>
          </a:p>
          <a:p>
            <a:pPr marL="0" indent="0">
              <a:buNone/>
            </a:pPr>
            <a:endParaRPr lang="en-GB" sz="2000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CF2B4CB-5F3C-4648-BD3C-ED80838CD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02275"/>
            <a:ext cx="9994641" cy="6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OUD, opioid use disorder.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European Monitoring Centre for Drugs and Drug Addiction. Balancing access to opioid substitution treatment with preventing the diversion of opioid substitution medications in Europe: challenges and implications. 2021. Available at: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https://www.emcdda.europa.eu/system/files/publications/13547/TD0121046ENN.pdf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(accessed November 2021).2. European Monitoring Centre for Drugs and Drug Addiction. Recovery, reintegration, abstinence, harm reduction: the role of different goals within drug treatment in the European context. 2017. Available at: 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https://www.emcdda.europa.eu/system/files/attachments/6322/EuropeanResponsesGuide2017_BackgroundPaper-Recovery-Reintegration-Abstinence-Harm-reduction.pdf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 (accessed November 2021).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166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9BB2FE-D433-4161-B7E0-3EB978DC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Treatment coverage for OUD is heterogenous </a:t>
            </a:r>
            <a:br>
              <a:rPr lang="en-GB" noProof="0" dirty="0"/>
            </a:br>
            <a:r>
              <a:rPr lang="en-GB" noProof="0" dirty="0"/>
              <a:t>in Europe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20B0E602-4309-4F55-A2E4-5EF3D0A4BF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7600"/>
            <a:ext cx="4061346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noProof="0" dirty="0"/>
              <a:t>It is estimated that </a:t>
            </a:r>
            <a:r>
              <a:rPr lang="en-GB" sz="2000" b="1" noProof="0" dirty="0">
                <a:solidFill>
                  <a:schemeClr val="accent3"/>
                </a:solidFill>
              </a:rPr>
              <a:t>~50%</a:t>
            </a:r>
            <a:r>
              <a:rPr lang="en-GB" sz="2000" noProof="0" dirty="0"/>
              <a:t> of individuals with OUD receive some form of agonist treatment in Europe</a:t>
            </a:r>
            <a:r>
              <a:rPr lang="en-GB" sz="2000" baseline="30000" noProof="0" dirty="0"/>
              <a:t>1</a:t>
            </a:r>
            <a:endParaRPr lang="en-GB" sz="2000" noProof="0" dirty="0"/>
          </a:p>
          <a:p>
            <a:pPr marL="0" indent="0">
              <a:buNone/>
            </a:pPr>
            <a:endParaRPr lang="en-GB" sz="2000" noProof="0" dirty="0"/>
          </a:p>
          <a:p>
            <a:pPr marL="0" indent="0">
              <a:buNone/>
            </a:pPr>
            <a:endParaRPr lang="en-GB" sz="2000" noProof="0" dirty="0"/>
          </a:p>
          <a:p>
            <a:pPr marL="0" indent="0" algn="ctr">
              <a:buNone/>
            </a:pPr>
            <a:endParaRPr lang="en-GB" sz="2000" noProof="0" dirty="0"/>
          </a:p>
          <a:p>
            <a:pPr marL="0" indent="0" algn="ctr">
              <a:buNone/>
            </a:pPr>
            <a:endParaRPr lang="en-GB" sz="2000" noProof="0" dirty="0"/>
          </a:p>
          <a:p>
            <a:pPr marL="0" indent="0" algn="ctr">
              <a:buNone/>
            </a:pPr>
            <a:r>
              <a:rPr lang="en-GB" sz="2000" noProof="0" dirty="0"/>
              <a:t>Where available, </a:t>
            </a:r>
            <a:br>
              <a:rPr lang="en-GB" sz="2000" noProof="0" dirty="0"/>
            </a:br>
            <a:r>
              <a:rPr lang="en-GB" sz="2000" noProof="0" dirty="0"/>
              <a:t>national estimates for treatment coverage across Europe vary from </a:t>
            </a:r>
            <a:r>
              <a:rPr lang="en-GB" sz="2000" b="1" noProof="0" dirty="0">
                <a:solidFill>
                  <a:schemeClr val="accent3"/>
                </a:solidFill>
              </a:rPr>
              <a:t>~10 to ~80%</a:t>
            </a:r>
            <a:r>
              <a:rPr lang="en-GB" sz="2000" b="1" baseline="30000" noProof="0" dirty="0">
                <a:solidFill>
                  <a:schemeClr val="accent3"/>
                </a:solidFill>
              </a:rPr>
              <a:t>1</a:t>
            </a:r>
            <a:r>
              <a:rPr lang="en-GB" sz="2000" b="1" noProof="0" dirty="0">
                <a:solidFill>
                  <a:schemeClr val="accent3"/>
                </a:solidFill>
              </a:rPr>
              <a:t> </a:t>
            </a:r>
          </a:p>
          <a:p>
            <a:endParaRPr lang="en-GB" sz="900" b="1" noProof="0" dirty="0">
              <a:solidFill>
                <a:schemeClr val="accent3"/>
              </a:solidFill>
            </a:endParaRPr>
          </a:p>
          <a:p>
            <a:endParaRPr lang="en-GB" sz="2000" b="1" noProof="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GB" sz="2000" b="1" noProof="0" dirty="0">
              <a:solidFill>
                <a:schemeClr val="accent3"/>
              </a:solidFill>
            </a:endParaRPr>
          </a:p>
          <a:p>
            <a:endParaRPr lang="en-GB" sz="2000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53FC8C-9191-4213-A1DA-43679B613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02275"/>
            <a:ext cx="10162592" cy="6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OST, opioid substitution therapy; OUD, opioid use disorder.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1.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European Monitoring Centre for Drugs and Drug Addiction. Opioids: health and social responses. 2021. Available at: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https://www.emcdda.europa.eu/publications/mini-guides/opioids-health-and-social-responses_en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(accessed November 2021); 2.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European Monitoring Centre for Drugs and Drug Addiction. Balancing access to opioid substitution treatment with preventing the diversion of opioid substitution medications in Europe: challenges and implications. 2021. Available at: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https://www.emcdda.europa.eu/system/files/publications/13547/TD0121046ENN.pdf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(accessed November 2021).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5" name="Graphic 14" descr="Earth globe: Africa and Europe with solid fill">
            <a:extLst>
              <a:ext uri="{FF2B5EF4-FFF2-40B4-BE49-F238E27FC236}">
                <a16:creationId xmlns:a16="http://schemas.microsoft.com/office/drawing/2014/main" xmlns="" id="{2A1F0AD3-2DB1-4DF0-9DF1-3AB976E13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079009" y="3063405"/>
            <a:ext cx="1579728" cy="15797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91E1074-8F64-4DC3-AFC1-BACB716D7EDE}"/>
              </a:ext>
            </a:extLst>
          </p:cNvPr>
          <p:cNvSpPr txBox="1"/>
          <p:nvPr/>
        </p:nvSpPr>
        <p:spPr>
          <a:xfrm>
            <a:off x="5321041" y="1778111"/>
            <a:ext cx="6635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Coverage of OST (percentage of estimated high-risk opioid users receiving the intervention) in 2017 or the most recent year and in 2007/8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xmlns="" id="{E1299119-7BAE-4CD8-AA53-E196ADE6E3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5321040" y="2337999"/>
            <a:ext cx="6635522" cy="3530538"/>
          </a:xfrm>
          <a:prstGeom prst="roundRect">
            <a:avLst>
              <a:gd name="adj" fmla="val 1616"/>
            </a:avLst>
          </a:prstGeom>
        </p:spPr>
      </p:pic>
    </p:spTree>
    <p:extLst>
      <p:ext uri="{BB962C8B-B14F-4D97-AF65-F5344CB8AC3E}">
        <p14:creationId xmlns:p14="http://schemas.microsoft.com/office/powerpoint/2010/main" val="3931167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72CAF1-A6BF-43CF-BD29-610A53A3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02275"/>
            <a:ext cx="10094574" cy="6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OAT, opioid addiction treatment.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1. European Monitoring Centre for Drugs and Drug Addiction. Balancing access to opioid substitution treatment with preventing the diversion of opioid substitution medications in Europe: challenges and implications. 2021. Available at: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https://www.emcdda.europa.eu/system/files/publications/13547/TD0121046ENN.pdf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(accessed November 2021);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2. Speaker’s experience.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0E48B55C-6581-409D-8FEF-FC8EA732324B}"/>
              </a:ext>
            </a:extLst>
          </p:cNvPr>
          <p:cNvSpPr/>
          <p:nvPr/>
        </p:nvSpPr>
        <p:spPr>
          <a:xfrm>
            <a:off x="762001" y="3145158"/>
            <a:ext cx="3153747" cy="3059700"/>
          </a:xfrm>
          <a:prstGeom prst="roundRect">
            <a:avLst>
              <a:gd name="adj" fmla="val 500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Legal frameworks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National policies and planning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Drug situation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Treatment quality control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National economic situation and health investments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Honorarium system</a:t>
            </a:r>
            <a:r>
              <a:rPr kumimoji="0" lang="en-GB" sz="1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DE0316A0-E2F2-4A5A-8B42-8C6B049A6519}"/>
              </a:ext>
            </a:extLst>
          </p:cNvPr>
          <p:cNvSpPr/>
          <p:nvPr/>
        </p:nvSpPr>
        <p:spPr>
          <a:xfrm>
            <a:off x="4449013" y="3145158"/>
            <a:ext cx="3153747" cy="3059700"/>
          </a:xfrm>
          <a:prstGeom prst="roundRect">
            <a:avLst>
              <a:gd name="adj" fmla="val 37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Availability 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(e.g. provision, medications)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Acceptability (e.g. range of providers, opening hours, geographical coverage)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Affordability 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(e.g. reimbursement schemes)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Acceptability (e.g. stigma, stakeholders’ perceptions of OAT)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44B16535-4F3E-4B6C-9245-C9D82160D457}"/>
              </a:ext>
            </a:extLst>
          </p:cNvPr>
          <p:cNvSpPr/>
          <p:nvPr/>
        </p:nvSpPr>
        <p:spPr>
          <a:xfrm>
            <a:off x="8102896" y="3146586"/>
            <a:ext cx="3153747" cy="3059700"/>
          </a:xfrm>
          <a:prstGeom prst="roundRect">
            <a:avLst>
              <a:gd name="adj" fmla="val 500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Waiting times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Target population coverage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xmlns="" id="{BBAA0276-B580-4C12-8D27-FA2CAFF52E0C}"/>
              </a:ext>
            </a:extLst>
          </p:cNvPr>
          <p:cNvGraphicFramePr/>
          <p:nvPr/>
        </p:nvGraphicFramePr>
        <p:xfrm>
          <a:off x="1106287" y="28949"/>
          <a:ext cx="9826487" cy="4495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xmlns="" id="{247C1075-C885-4BF7-83A7-777821ABC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Key factors that may influence the coverage </a:t>
            </a:r>
            <a:br>
              <a:rPr lang="en-GB" noProof="0" dirty="0"/>
            </a:br>
            <a:r>
              <a:rPr lang="en-GB" noProof="0" dirty="0"/>
              <a:t>of OAT</a:t>
            </a:r>
          </a:p>
        </p:txBody>
      </p:sp>
    </p:spTree>
    <p:extLst>
      <p:ext uri="{BB962C8B-B14F-4D97-AF65-F5344CB8AC3E}">
        <p14:creationId xmlns:p14="http://schemas.microsoft.com/office/powerpoint/2010/main" val="2109000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4714E5-6588-43FD-BCFE-FBC30938F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212"/>
            <a:ext cx="9652462" cy="1008063"/>
          </a:xfrm>
        </p:spPr>
        <p:txBody>
          <a:bodyPr/>
          <a:lstStyle/>
          <a:p>
            <a:r>
              <a:rPr lang="en-GB" noProof="0" dirty="0"/>
              <a:t>Factors limiting adequate availability of OAT in central and eastern Europe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E077DBC6-F85C-41EC-AA73-CD69C9666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996"/>
            <a:ext cx="10515600" cy="4351338"/>
          </a:xfrm>
        </p:spPr>
        <p:txBody>
          <a:bodyPr/>
          <a:lstStyle/>
          <a:p>
            <a:r>
              <a:rPr lang="en-GB" noProof="0" dirty="0"/>
              <a:t>Factors limiting the adequate availability to OAT were explored in 12 European countries*</a:t>
            </a:r>
            <a:r>
              <a:rPr lang="en-GB" baseline="30000" noProof="0" dirty="0"/>
              <a:t>1,2</a:t>
            </a:r>
            <a:endParaRPr lang="en-GB" noProof="0" dirty="0"/>
          </a:p>
          <a:p>
            <a:r>
              <a:rPr lang="en-GB" noProof="0" dirty="0"/>
              <a:t>The following potential obstacles were identified</a:t>
            </a:r>
            <a:r>
              <a:rPr lang="en-GB" baseline="30000" noProof="0" dirty="0"/>
              <a:t>1</a:t>
            </a:r>
            <a:r>
              <a:rPr lang="en-GB" noProof="0" dirty="0"/>
              <a:t>:</a:t>
            </a:r>
          </a:p>
          <a:p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A494A04-0A38-4842-A031-7321456B6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02275"/>
            <a:ext cx="10255898" cy="6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*Bulgaria, Cyprus, Estonia, Greece, Hungary, Latvia, Lithuania, Poland, Serbia, Slovakia, Slovenia and Turkey.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OAT, opioid addiction treatment.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European Monitoring Centre for Drugs and Drug Addiction. Opioids: health and social responses. 2021. Available at: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https://www.emcdda.europa.eu/publications/mini-guides/opioids-health-and-social-responses_en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(accessed November 2021); 2.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 European Commission. Access to Opioid Medication in Europe. Improving access to pain relief. 2015. Available at: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https://cordis.europa.eu/article/id/159953-improving-access-to-pain-relief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  (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accessed November 2021).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45904A7-4D23-42B2-AC8B-8337C7E38763}"/>
              </a:ext>
            </a:extLst>
          </p:cNvPr>
          <p:cNvSpPr txBox="1"/>
          <p:nvPr/>
        </p:nvSpPr>
        <p:spPr>
          <a:xfrm>
            <a:off x="1374192" y="3206350"/>
            <a:ext cx="4721808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Legal and regulatory barriers</a:t>
            </a:r>
            <a:r>
              <a:rPr kumimoji="0" lang="en-GB" sz="2000" b="1" i="0" u="none" strike="noStrike" kern="1200" cap="none" spc="0" normalizeH="0" baseline="3000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1,2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3F457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3F457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Restrictive policies</a:t>
            </a:r>
            <a:r>
              <a:rPr kumimoji="0" lang="en-GB" sz="2000" b="1" i="0" u="none" strike="noStrike" kern="1200" cap="none" spc="0" normalizeH="0" baseline="3000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3F457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3F457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Limited knowledge and </a:t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negative attitudes</a:t>
            </a:r>
            <a:r>
              <a:rPr kumimoji="0" lang="en-GB" sz="2000" b="1" i="0" u="none" strike="noStrike" kern="1200" cap="none" spc="0" normalizeH="0" baseline="3000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3F457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3F457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Narrow inclusion criteria</a:t>
            </a:r>
            <a:r>
              <a:rPr kumimoji="0" lang="en-GB" sz="2000" b="1" i="0" u="none" strike="noStrike" kern="1200" cap="none" spc="0" normalizeH="0" baseline="3000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6" name="Graphic 15" descr="Doctor female with solid fill">
            <a:extLst>
              <a:ext uri="{FF2B5EF4-FFF2-40B4-BE49-F238E27FC236}">
                <a16:creationId xmlns:a16="http://schemas.microsoft.com/office/drawing/2014/main" xmlns="" id="{44F88E1E-4C42-43D8-922E-781F3D5AF1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10644" y="3860618"/>
            <a:ext cx="564892" cy="564892"/>
          </a:xfrm>
          <a:prstGeom prst="rect">
            <a:avLst/>
          </a:prstGeom>
        </p:spPr>
      </p:pic>
      <p:pic>
        <p:nvPicPr>
          <p:cNvPr id="18" name="Graphic 17" descr="Coins with solid fill">
            <a:extLst>
              <a:ext uri="{FF2B5EF4-FFF2-40B4-BE49-F238E27FC236}">
                <a16:creationId xmlns:a16="http://schemas.microsoft.com/office/drawing/2014/main" xmlns="" id="{1CF44A55-2A45-414F-BA01-B9616E28A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492904" y="3206350"/>
            <a:ext cx="510394" cy="510394"/>
          </a:xfrm>
          <a:prstGeom prst="rect">
            <a:avLst/>
          </a:prstGeom>
        </p:spPr>
      </p:pic>
      <p:pic>
        <p:nvPicPr>
          <p:cNvPr id="20" name="Graphic 19" descr="Clipboard Checked with solid fill">
            <a:extLst>
              <a:ext uri="{FF2B5EF4-FFF2-40B4-BE49-F238E27FC236}">
                <a16:creationId xmlns:a16="http://schemas.microsoft.com/office/drawing/2014/main" xmlns="" id="{D72ABDA6-F946-4183-BE02-B66CE428D1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03275" y="5192816"/>
            <a:ext cx="520606" cy="520606"/>
          </a:xfrm>
          <a:prstGeom prst="rect">
            <a:avLst/>
          </a:prstGeom>
        </p:spPr>
      </p:pic>
      <p:pic>
        <p:nvPicPr>
          <p:cNvPr id="22" name="Graphic 21" descr="Head with gears with solid fill">
            <a:extLst>
              <a:ext uri="{FF2B5EF4-FFF2-40B4-BE49-F238E27FC236}">
                <a16:creationId xmlns:a16="http://schemas.microsoft.com/office/drawing/2014/main" xmlns="" id="{1D278722-1915-44F9-A0ED-5EC1AA216F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47909" y="4377996"/>
            <a:ext cx="626283" cy="626283"/>
          </a:xfrm>
          <a:prstGeom prst="rect">
            <a:avLst/>
          </a:prstGeom>
        </p:spPr>
      </p:pic>
      <p:pic>
        <p:nvPicPr>
          <p:cNvPr id="24" name="Graphic 23" descr="Court with solid fill">
            <a:extLst>
              <a:ext uri="{FF2B5EF4-FFF2-40B4-BE49-F238E27FC236}">
                <a16:creationId xmlns:a16="http://schemas.microsoft.com/office/drawing/2014/main" xmlns="" id="{0F062268-7C6B-46A2-90B2-3B360A9E11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803276" y="3089820"/>
            <a:ext cx="553454" cy="553454"/>
          </a:xfrm>
          <a:prstGeom prst="rect">
            <a:avLst/>
          </a:prstGeom>
        </p:spPr>
      </p:pic>
      <p:pic>
        <p:nvPicPr>
          <p:cNvPr id="26" name="Graphic 25" descr="Gavel with solid fill">
            <a:extLst>
              <a:ext uri="{FF2B5EF4-FFF2-40B4-BE49-F238E27FC236}">
                <a16:creationId xmlns:a16="http://schemas.microsoft.com/office/drawing/2014/main" xmlns="" id="{51948000-E82E-4250-86D3-30AF423091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770427" y="3667493"/>
            <a:ext cx="553454" cy="55345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3BDC556-E576-4F2A-B14C-C52FCC152E26}"/>
              </a:ext>
            </a:extLst>
          </p:cNvPr>
          <p:cNvSpPr txBox="1"/>
          <p:nvPr/>
        </p:nvSpPr>
        <p:spPr>
          <a:xfrm>
            <a:off x="7093181" y="3206350"/>
            <a:ext cx="453471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High costs</a:t>
            </a:r>
            <a:r>
              <a:rPr kumimoji="0" lang="en-GB" sz="2000" b="1" i="0" u="none" strike="noStrike" kern="1200" cap="none" spc="0" normalizeH="0" baseline="3000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3F457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3F457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Number of medical practitioners allowed to prescribe OAT</a:t>
            </a:r>
            <a:r>
              <a:rPr kumimoji="0" lang="en-GB" sz="2000" b="1" i="0" u="none" strike="noStrike" kern="1200" cap="none" spc="0" normalizeH="0" baseline="3000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3F457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3F457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Number of pharmacies permitted </a:t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to dispense OAT</a:t>
            </a:r>
            <a:r>
              <a:rPr kumimoji="0" lang="en-GB" sz="2000" b="1" i="0" u="none" strike="noStrike" kern="1200" cap="none" spc="0" normalizeH="0" baseline="3000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3F457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xmlns="" id="{801711A5-0662-4FBA-9A66-E83BDE3890C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27431" y="4694830"/>
            <a:ext cx="736372" cy="73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90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EB26FB-5AA8-49FA-A1A7-B133F21A4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Traditional OAT is diverted and misused in Europe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D08C77-5823-4B03-9A6F-7CA165A0A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noProof="0" dirty="0"/>
              <a:t>There is concern regarding the levels of diversion and misuse of OAT</a:t>
            </a:r>
            <a:r>
              <a:rPr lang="en-GB" sz="2000" baseline="30000" noProof="0" dirty="0"/>
              <a:t>1</a:t>
            </a:r>
            <a:endParaRPr lang="en-GB" sz="2000" noProof="0" dirty="0"/>
          </a:p>
          <a:p>
            <a:r>
              <a:rPr lang="en-GB" sz="2000" noProof="0" dirty="0"/>
              <a:t>Diverted and misused OAT is implicated in the European drug problem</a:t>
            </a:r>
            <a:r>
              <a:rPr lang="en-GB" sz="2000" baseline="30000" noProof="0" dirty="0"/>
              <a:t>1</a:t>
            </a:r>
            <a:r>
              <a:rPr lang="en-GB" sz="2000" noProof="0" dirty="0"/>
              <a:t> </a:t>
            </a:r>
          </a:p>
          <a:p>
            <a:endParaRPr lang="en-GB" sz="2000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B97136E-3F11-426B-A34E-2D4C17FCD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02275"/>
            <a:ext cx="10190584" cy="6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OUD, opioid use disorder; OAT, opioid addiction treatment.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1. European Monitoring Centre for Drugs and Drug Addiction. European Drug Report. Trend and Developments. 2021. Available at: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https://www.emcdda.europa.eu/system/files/publications/13838/TDAT21001ENN.pdf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(accessed November 2021);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2.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European Monitoring Centre for Drugs and Drug Addiction. Opioids: health and social responses. 2021. Available at: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https://www.emcdda.europa.eu/publications/mini-guides/opioids-health-and-social-responses_en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(accessed November 2021).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7E37CC5-9E35-4917-8BD2-D09C2D2CA2D0}"/>
              </a:ext>
            </a:extLst>
          </p:cNvPr>
          <p:cNvSpPr/>
          <p:nvPr/>
        </p:nvSpPr>
        <p:spPr>
          <a:xfrm>
            <a:off x="838200" y="2634018"/>
            <a:ext cx="10515600" cy="794982"/>
          </a:xfrm>
          <a:prstGeom prst="roundRect">
            <a:avLst>
              <a:gd name="adj" fmla="val 808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9A6C5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~15% of individuals entering specialised drug treatment for OUD in Europe pursued treatment for problems associated with misuse of OAT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srgbClr val="09A6C5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9A6C5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42753EA0-F2D8-4ACC-84EB-812CED2A0DED}"/>
              </a:ext>
            </a:extLst>
          </p:cNvPr>
          <p:cNvGraphicFramePr/>
          <p:nvPr/>
        </p:nvGraphicFramePr>
        <p:xfrm>
          <a:off x="671690" y="2559477"/>
          <a:ext cx="1407235" cy="904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Graphic 12" descr="Scales of justice with solid fill">
            <a:extLst>
              <a:ext uri="{FF2B5EF4-FFF2-40B4-BE49-F238E27FC236}">
                <a16:creationId xmlns:a16="http://schemas.microsoft.com/office/drawing/2014/main" xmlns="" id="{7BEC9212-9987-4576-92EE-3B50FDDC17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513284" y="4976771"/>
            <a:ext cx="1165431" cy="11654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EF7E8A1-39A5-4020-BAB4-4C96D3D4C39C}"/>
              </a:ext>
            </a:extLst>
          </p:cNvPr>
          <p:cNvSpPr txBox="1"/>
          <p:nvPr/>
        </p:nvSpPr>
        <p:spPr>
          <a:xfrm>
            <a:off x="671690" y="5305396"/>
            <a:ext cx="4594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Access to OAT for rational medical use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11BC6E6-6990-4DA4-9AEF-73ED3897FF5B}"/>
              </a:ext>
            </a:extLst>
          </p:cNvPr>
          <p:cNvSpPr txBox="1"/>
          <p:nvPr/>
        </p:nvSpPr>
        <p:spPr>
          <a:xfrm>
            <a:off x="6823576" y="5305396"/>
            <a:ext cx="4467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Minimise diversion and misuse of OAT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68D78F6A-6058-4CF9-9828-83A2AD92381E}"/>
              </a:ext>
            </a:extLst>
          </p:cNvPr>
          <p:cNvSpPr/>
          <p:nvPr/>
        </p:nvSpPr>
        <p:spPr>
          <a:xfrm>
            <a:off x="838200" y="3543868"/>
            <a:ext cx="10515600" cy="1009291"/>
          </a:xfrm>
          <a:prstGeom prst="roundRect">
            <a:avLst>
              <a:gd name="adj" fmla="val 990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9A6C5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Diversion and misuse of OAT mostly originates from domestic supplies, e.g. through family/friends with access to OAT, own prescribed OAT, doctor shopping and drug dealers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srgbClr val="09A6C5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9A6C5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8" name="Graphic 17" descr="Key with solid fill">
            <a:extLst>
              <a:ext uri="{FF2B5EF4-FFF2-40B4-BE49-F238E27FC236}">
                <a16:creationId xmlns:a16="http://schemas.microsoft.com/office/drawing/2014/main" xmlns="" id="{77936951-2DE0-4A73-911F-4CCB25E57F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61787" y="3684896"/>
            <a:ext cx="788036" cy="7880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24B0F12-120F-4605-AD51-7C081A337982}"/>
              </a:ext>
            </a:extLst>
          </p:cNvPr>
          <p:cNvSpPr txBox="1"/>
          <p:nvPr/>
        </p:nvSpPr>
        <p:spPr>
          <a:xfrm>
            <a:off x="5786832" y="4690081"/>
            <a:ext cx="805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AIM:</a:t>
            </a:r>
            <a:r>
              <a:rPr kumimoji="0" lang="en-GB" sz="2000" b="1" i="0" u="none" strike="noStrike" kern="1200" cap="none" spc="0" normalizeH="0" baseline="3000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</a:t>
            </a:r>
            <a:endParaRPr kumimoji="0" lang="en-US" sz="2000" b="1" i="0" u="none" strike="noStrike" kern="1200" cap="none" spc="0" normalizeH="0" baseline="30000" noProof="0" dirty="0">
              <a:ln>
                <a:noFill/>
              </a:ln>
              <a:solidFill>
                <a:srgbClr val="3F457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851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CCDA72-0479-4B05-9E89-17127B75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Traditional OAT formulations are susceptible to diversion/misuse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A5A2DE-6DD7-488A-A5AA-B8DF8D330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8445"/>
            <a:ext cx="10515600" cy="4351338"/>
          </a:xfrm>
        </p:spPr>
        <p:txBody>
          <a:bodyPr/>
          <a:lstStyle/>
          <a:p>
            <a:r>
              <a:rPr lang="en-GB" noProof="0" dirty="0"/>
              <a:t>Monobuprenorphine sublingual tablets have been diverted and misused in the past</a:t>
            </a:r>
            <a:r>
              <a:rPr lang="en-GB" baseline="30000" noProof="0" dirty="0"/>
              <a:t>1</a:t>
            </a:r>
            <a:endParaRPr lang="en-GB" noProof="0" dirty="0"/>
          </a:p>
          <a:p>
            <a:endParaRPr lang="en-GB" sz="300" noProof="0" dirty="0"/>
          </a:p>
          <a:p>
            <a:r>
              <a:rPr lang="en-GB" noProof="0" dirty="0"/>
              <a:t>Sublingual tablets can</a:t>
            </a:r>
            <a:r>
              <a:rPr lang="en-GB" baseline="30000" noProof="0" dirty="0"/>
              <a:t>2</a:t>
            </a:r>
            <a:r>
              <a:rPr lang="en-GB" noProof="0" dirty="0"/>
              <a:t>:</a:t>
            </a:r>
          </a:p>
          <a:p>
            <a:pPr lvl="1"/>
            <a:r>
              <a:rPr lang="en-GB" sz="2400" noProof="0" dirty="0"/>
              <a:t>Be </a:t>
            </a:r>
            <a:r>
              <a:rPr lang="en-GB" sz="2400" b="1" noProof="0" dirty="0">
                <a:solidFill>
                  <a:schemeClr val="accent2"/>
                </a:solidFill>
              </a:rPr>
              <a:t>removed from the mouth </a:t>
            </a:r>
          </a:p>
          <a:p>
            <a:pPr lvl="1"/>
            <a:r>
              <a:rPr lang="en-GB" sz="2400" noProof="0" dirty="0"/>
              <a:t>Take </a:t>
            </a:r>
            <a:r>
              <a:rPr lang="en-GB" sz="2400" b="1" noProof="0" dirty="0">
                <a:solidFill>
                  <a:schemeClr val="accent2"/>
                </a:solidFill>
              </a:rPr>
              <a:t>several minutes to dissolve </a:t>
            </a:r>
            <a:r>
              <a:rPr lang="en-GB" sz="2400" noProof="0" dirty="0"/>
              <a:t>(which increases the opportunity for them to be removed from the mouth)</a:t>
            </a:r>
          </a:p>
          <a:p>
            <a:pPr lvl="1"/>
            <a:r>
              <a:rPr lang="en-GB" sz="2400" noProof="0" dirty="0"/>
              <a:t>Be </a:t>
            </a:r>
            <a:r>
              <a:rPr lang="en-GB" sz="2400" b="1" noProof="0" dirty="0">
                <a:solidFill>
                  <a:schemeClr val="accent2"/>
                </a:solidFill>
              </a:rPr>
              <a:t>dissolved in solution </a:t>
            </a:r>
            <a:r>
              <a:rPr lang="en-GB" sz="2400" noProof="0" dirty="0"/>
              <a:t>for misuse and </a:t>
            </a:r>
            <a:r>
              <a:rPr lang="en-GB" sz="2400" b="1" noProof="0" dirty="0">
                <a:solidFill>
                  <a:schemeClr val="accent2"/>
                </a:solidFill>
              </a:rPr>
              <a:t>intravenously injected </a:t>
            </a:r>
          </a:p>
          <a:p>
            <a:pPr lvl="1"/>
            <a:r>
              <a:rPr lang="en-GB" sz="2400" noProof="0" dirty="0"/>
              <a:t>Be </a:t>
            </a:r>
            <a:r>
              <a:rPr lang="en-GB" sz="2400" b="1" noProof="0" dirty="0">
                <a:solidFill>
                  <a:schemeClr val="accent2"/>
                </a:solidFill>
              </a:rPr>
              <a:t>crushed</a:t>
            </a:r>
            <a:r>
              <a:rPr lang="en-GB" sz="2400" noProof="0" dirty="0"/>
              <a:t> or </a:t>
            </a:r>
            <a:r>
              <a:rPr lang="en-GB" sz="2400" b="1" noProof="0" dirty="0">
                <a:solidFill>
                  <a:schemeClr val="accent2"/>
                </a:solidFill>
              </a:rPr>
              <a:t>snorted</a:t>
            </a:r>
            <a:r>
              <a:rPr lang="en-GB" sz="2400" noProof="0" dirty="0"/>
              <a:t> </a:t>
            </a:r>
          </a:p>
          <a:p>
            <a:pPr lvl="1"/>
            <a:endParaRPr lang="en-GB" sz="300" noProof="0" dirty="0"/>
          </a:p>
          <a:p>
            <a:r>
              <a:rPr lang="en-GB" noProof="0" dirty="0"/>
              <a:t>Daily supervised dosing has been implemented to ensure patients administer their treatment correctly</a:t>
            </a:r>
          </a:p>
          <a:p>
            <a:pPr lvl="1"/>
            <a:endParaRPr lang="en-GB" sz="900" noProof="0" dirty="0"/>
          </a:p>
          <a:p>
            <a:pPr marL="0" indent="0">
              <a:buNone/>
            </a:pPr>
            <a:endParaRPr lang="en-GB" noProof="0" dirty="0"/>
          </a:p>
          <a:p>
            <a:pPr lvl="1"/>
            <a:endParaRPr lang="en-GB" sz="600" noProof="0" dirty="0"/>
          </a:p>
          <a:p>
            <a:endParaRPr lang="en-GB" sz="2800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2DB038-29AC-4DAB-B84C-BFFFD1BF8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02275"/>
            <a:ext cx="10181253" cy="6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OAT, opioid addiction treatment.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1. European Monitoring Centre for Drugs and Drug Addiction. Balancing access to opioid substitution treatment with preventing the diversion of opioid substitution medications in Europe: challenges and implications. 2021. Available at: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https://www.emcdda.europa.eu/system/files/publications/13547/TD0121046ENN.pdf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(accessed November 2021);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2. Lintzeris N et al.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Drug Alcohol Depend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2013;131:119-126.</a:t>
            </a:r>
          </a:p>
        </p:txBody>
      </p:sp>
    </p:spTree>
    <p:extLst>
      <p:ext uri="{BB962C8B-B14F-4D97-AF65-F5344CB8AC3E}">
        <p14:creationId xmlns:p14="http://schemas.microsoft.com/office/powerpoint/2010/main" val="4248883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A669F9-16EB-4BFB-BB1F-695BEE9A8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Traditional OAT can be burdensome for both patients and HCPs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0D4358-F9B7-4EA1-9E70-DE6295F6D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Traditional OAT often requires daily supervised dosing, which can…</a:t>
            </a:r>
          </a:p>
          <a:p>
            <a:pPr marL="0" indent="0">
              <a:buNone/>
            </a:pPr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4B79B8D-AE66-43AB-ACDE-527C1B829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02275"/>
            <a:ext cx="10848520" cy="6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HCP, healthcare professional;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OAT, opioid addiction treatment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1. Speaker’s experience; 2. Lintzeris N et al.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Drug Alcohol Depend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2013;131:119-126.</a:t>
            </a:r>
          </a:p>
        </p:txBody>
      </p:sp>
      <p:pic>
        <p:nvPicPr>
          <p:cNvPr id="6" name="Graphic 5" descr="Doctor male with solid fill">
            <a:extLst>
              <a:ext uri="{FF2B5EF4-FFF2-40B4-BE49-F238E27FC236}">
                <a16:creationId xmlns:a16="http://schemas.microsoft.com/office/drawing/2014/main" xmlns="" id="{465A5204-499E-4226-A7F7-881186333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505001" y="2420956"/>
            <a:ext cx="1133819" cy="1133819"/>
          </a:xfrm>
          <a:prstGeom prst="rect">
            <a:avLst/>
          </a:prstGeom>
        </p:spPr>
      </p:pic>
      <p:pic>
        <p:nvPicPr>
          <p:cNvPr id="8" name="Graphic 7" descr="Female Profile outline">
            <a:extLst>
              <a:ext uri="{FF2B5EF4-FFF2-40B4-BE49-F238E27FC236}">
                <a16:creationId xmlns:a16="http://schemas.microsoft.com/office/drawing/2014/main" xmlns="" id="{90274C38-CB9E-4091-BA82-C2EEA13434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50064" y="2420956"/>
            <a:ext cx="1133819" cy="113381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1210278D-5C2C-421B-BF19-0A596F37CF1C}"/>
              </a:ext>
            </a:extLst>
          </p:cNvPr>
          <p:cNvSpPr/>
          <p:nvPr/>
        </p:nvSpPr>
        <p:spPr>
          <a:xfrm>
            <a:off x="1901556" y="2684059"/>
            <a:ext cx="3679633" cy="2945560"/>
          </a:xfrm>
          <a:prstGeom prst="roundRect">
            <a:avLst>
              <a:gd name="adj" fmla="val 656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Disrupt employment opportunities and general day-to-day activities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Lead to feelings of stigma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Lead to feelings of resentment towards HCPs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51C30E20-6A57-46BF-92B0-2361CA605BAF}"/>
              </a:ext>
            </a:extLst>
          </p:cNvPr>
          <p:cNvSpPr/>
          <p:nvPr/>
        </p:nvSpPr>
        <p:spPr>
          <a:xfrm>
            <a:off x="7750367" y="2684059"/>
            <a:ext cx="3936353" cy="2945560"/>
          </a:xfrm>
          <a:prstGeom prst="roundRect">
            <a:avLst>
              <a:gd name="adj" fmla="val 956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Impact staff resourcing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1,2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Reduce availability of staff time for behavioural/psychosocial interventions and for other conditions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1,2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773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71B695-D862-4183-BDA8-B4610518E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73153A-1CC6-41CC-8D75-9C205556A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I have received honoraria </a:t>
            </a:r>
            <a:r>
              <a:rPr lang="en-GB" noProof="0" dirty="0" smtClean="0"/>
              <a:t>for lectures from </a:t>
            </a:r>
            <a:r>
              <a:rPr lang="en-GB" noProof="0" dirty="0" err="1" smtClean="0"/>
              <a:t>Indivior</a:t>
            </a:r>
            <a:r>
              <a:rPr lang="en-GB" dirty="0" smtClean="0"/>
              <a:t>, </a:t>
            </a:r>
            <a:r>
              <a:rPr lang="en-GB" noProof="0" dirty="0" smtClean="0"/>
              <a:t>Sanofi Aventis, and </a:t>
            </a:r>
            <a:r>
              <a:rPr lang="en-GB" noProof="0" dirty="0" err="1" smtClean="0"/>
              <a:t>Ethypharm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99EA7D-FF67-44E0-A59A-52F0CC367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325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BA1E41-20DB-477B-8AA6-33690FD41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OAT diversion and misuse is a burden to society and the individual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EF06312-214C-4083-B066-07E756FAA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02275"/>
            <a:ext cx="10059955" cy="6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OAT, opioid addiction treatment.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European Monitoring Centre for Drugs and Drug Addiction. Balancing access to opioid substitution treatment with preventing the diversion of opioid substitution medications in Europe: challenges and implications. 2021. Available at: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https://www.emcdda.europa.eu/system/files/publications/13547/TD0121046ENN.pdf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(accessed November 2021).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259BFEC-0BDF-4728-B591-75B32E3DAD20}"/>
              </a:ext>
            </a:extLst>
          </p:cNvPr>
          <p:cNvSpPr/>
          <p:nvPr/>
        </p:nvSpPr>
        <p:spPr>
          <a:xfrm>
            <a:off x="838200" y="1828797"/>
            <a:ext cx="10515600" cy="4120311"/>
          </a:xfrm>
          <a:prstGeom prst="roundRect">
            <a:avLst>
              <a:gd name="adj" fmla="val 4226"/>
            </a:avLst>
          </a:prstGeom>
          <a:solidFill>
            <a:schemeClr val="bg1"/>
          </a:solidFill>
          <a:ln w="19050">
            <a:solidFill>
              <a:srgbClr val="3F457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" b="0" i="0" u="none" strike="noStrike" kern="1200" cap="none" spc="0" normalizeH="0" baseline="0" noProof="0" dirty="0">
              <a:ln>
                <a:noFill/>
              </a:ln>
              <a:solidFill>
                <a:srgbClr val="3F457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F457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Negative impacts on prescribers’ practice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F457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Threat to the reputation of treatment services and compromises public 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acceptance of OAT  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F457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Increased mortality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F457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Increased risk of contracting blood-borne viruses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F457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Increased injecting-related complications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F457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Negative impacts on treatment outcomes 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F457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Perpetuates OAT-related stigma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F457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A684E29-45D8-4B8D-98D0-4E67ECA8B3FC}"/>
              </a:ext>
            </a:extLst>
          </p:cNvPr>
          <p:cNvGrpSpPr/>
          <p:nvPr/>
        </p:nvGrpSpPr>
        <p:grpSpPr>
          <a:xfrm>
            <a:off x="991519" y="1994519"/>
            <a:ext cx="969483" cy="868899"/>
            <a:chOff x="5468469" y="4188285"/>
            <a:chExt cx="631537" cy="61704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4113682-459C-4EE6-96B3-E3CDDD5369D0}"/>
                </a:ext>
              </a:extLst>
            </p:cNvPr>
            <p:cNvSpPr/>
            <p:nvPr/>
          </p:nvSpPr>
          <p:spPr>
            <a:xfrm>
              <a:off x="5475642" y="4206240"/>
              <a:ext cx="602850" cy="59909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pic>
          <p:nvPicPr>
            <p:cNvPr id="15" name="Picture 14" descr="A picture containing silhouette&#10;&#10;Description automatically generated">
              <a:extLst>
                <a:ext uri="{FF2B5EF4-FFF2-40B4-BE49-F238E27FC236}">
                  <a16:creationId xmlns:a16="http://schemas.microsoft.com/office/drawing/2014/main" xmlns="" id="{58D3A5C6-49F9-4E3B-BB40-1357DE27E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8469" y="4188285"/>
              <a:ext cx="631537" cy="602816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F25CA4E-2716-4E13-B2E6-3FDB58E19EC6}"/>
              </a:ext>
            </a:extLst>
          </p:cNvPr>
          <p:cNvGrpSpPr/>
          <p:nvPr/>
        </p:nvGrpSpPr>
        <p:grpSpPr>
          <a:xfrm>
            <a:off x="970972" y="3009098"/>
            <a:ext cx="990030" cy="914400"/>
            <a:chOff x="5497156" y="5300567"/>
            <a:chExt cx="602850" cy="599095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021A0A24-FE79-48BE-8B21-8F79CDD5470D}"/>
                </a:ext>
              </a:extLst>
            </p:cNvPr>
            <p:cNvSpPr/>
            <p:nvPr/>
          </p:nvSpPr>
          <p:spPr>
            <a:xfrm>
              <a:off x="5497156" y="5300567"/>
              <a:ext cx="602850" cy="59909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pic>
          <p:nvPicPr>
            <p:cNvPr id="22" name="Picture 21" descr="A picture containing silhouette&#10;&#10;Description automatically generated">
              <a:extLst>
                <a:ext uri="{FF2B5EF4-FFF2-40B4-BE49-F238E27FC236}">
                  <a16:creationId xmlns:a16="http://schemas.microsoft.com/office/drawing/2014/main" xmlns="" id="{0676C084-D15C-48DC-A99F-BB58D8BE56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4799" t="62853" r="35913" b="13022"/>
            <a:stretch/>
          </p:blipFill>
          <p:spPr>
            <a:xfrm>
              <a:off x="5702803" y="5387384"/>
              <a:ext cx="218804" cy="5122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8002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7E47B6-2D97-427A-83FF-1D85713CA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Treatment-related challenges are also present in the prison setting (I)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3DC4DE8-116E-4E66-8AC9-6300067F2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Individuals receiving OAT in the community can </a:t>
            </a:r>
            <a:r>
              <a:rPr lang="en-GB" b="1" noProof="0" dirty="0">
                <a:solidFill>
                  <a:schemeClr val="accent2"/>
                </a:solidFill>
              </a:rPr>
              <a:t>continue their treatment in prisons, if OAT is available</a:t>
            </a:r>
          </a:p>
          <a:p>
            <a:endParaRPr lang="en-GB" sz="500" noProof="0" dirty="0"/>
          </a:p>
          <a:p>
            <a:r>
              <a:rPr lang="en-GB" noProof="0" dirty="0"/>
              <a:t>Some countries, but not all (e.g. </a:t>
            </a:r>
            <a:r>
              <a:rPr lang="en-GB" noProof="0" dirty="0" err="1"/>
              <a:t>Latvi</a:t>
            </a:r>
            <a:r>
              <a:rPr lang="en-GB" dirty="0"/>
              <a:t>a, Lithuania, Slovakia) </a:t>
            </a:r>
            <a:r>
              <a:rPr lang="en-GB" noProof="0" dirty="0"/>
              <a:t>allow individuals to </a:t>
            </a:r>
            <a:r>
              <a:rPr lang="en-GB" b="1" noProof="0" dirty="0">
                <a:solidFill>
                  <a:schemeClr val="accent2"/>
                </a:solidFill>
              </a:rPr>
              <a:t>initiate OAT in prisons </a:t>
            </a:r>
          </a:p>
          <a:p>
            <a:endParaRPr lang="en-GB" sz="500" noProof="0" dirty="0"/>
          </a:p>
          <a:p>
            <a:r>
              <a:rPr lang="en-GB" noProof="0" dirty="0"/>
              <a:t>OAT can also be </a:t>
            </a:r>
            <a:r>
              <a:rPr lang="en-GB" b="1" noProof="0" dirty="0">
                <a:solidFill>
                  <a:schemeClr val="accent2"/>
                </a:solidFill>
              </a:rPr>
              <a:t>re-initiated before the end of the prison sentence </a:t>
            </a:r>
            <a:r>
              <a:rPr lang="en-GB" noProof="0" dirty="0"/>
              <a:t>to reduce the risk of overdose upon release</a:t>
            </a:r>
          </a:p>
          <a:p>
            <a:endParaRPr lang="en-GB" sz="500" noProof="0" dirty="0"/>
          </a:p>
          <a:p>
            <a:r>
              <a:rPr lang="en-GB" noProof="0" dirty="0"/>
              <a:t>Continuity of care when entering and leaving prison is a critical issue for those undergoing OAT</a:t>
            </a:r>
          </a:p>
          <a:p>
            <a:pPr lvl="1"/>
            <a:r>
              <a:rPr lang="en-GB" b="1" noProof="0" dirty="0">
                <a:solidFill>
                  <a:schemeClr val="accent3"/>
                </a:solidFill>
              </a:rPr>
              <a:t>1 in 3 countries have specific guidelines addressing the continuity of care and cooperation between OAT services in prison and the community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DBB636-F089-46E9-9EAC-A77A7640C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02275"/>
            <a:ext cx="10162592" cy="6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OAT, opioid addiction treatment.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European Monitoring Centre for Drugs and Drug Addiction. Prison and drugs in Europe. Current and future challenges. 2021. </a:t>
            </a:r>
            <a:b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Available at: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https://www.emcdda.europa.eu/system/files/publications/13904/TDXD21001ENN.pdf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 (accessed November 2021).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477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ADFB56-2620-4398-B112-64C28EC78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Treatment-related challenges are also present in the prison setting (II)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AE800C3-85B6-42B3-A4A2-A316D1A86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02275"/>
            <a:ext cx="10848520" cy="6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OAT, opioid addiction treatment; OUD, opioid use disorder.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European Monitoring Centre for Drugs and Drug Addiction. Prison and drugs in Europe. Current and future challenges. 2021. </a:t>
            </a:r>
            <a:b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Available at: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https://www.emcdda.europa.eu/system/files/publications/13904/TDXD21001ENN.pdf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 (accessed November 2021).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7BC2115-82D0-412C-848B-32612A4AB1C3}"/>
              </a:ext>
            </a:extLst>
          </p:cNvPr>
          <p:cNvSpPr/>
          <p:nvPr/>
        </p:nvSpPr>
        <p:spPr>
          <a:xfrm>
            <a:off x="838200" y="1828798"/>
            <a:ext cx="10515600" cy="3456970"/>
          </a:xfrm>
          <a:prstGeom prst="roundRect">
            <a:avLst>
              <a:gd name="adj" fmla="val 4226"/>
            </a:avLst>
          </a:prstGeom>
          <a:solidFill>
            <a:schemeClr val="bg1"/>
          </a:solidFill>
          <a:ln w="19050">
            <a:solidFill>
              <a:srgbClr val="3F457E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Overcrowding, staff shortages and lack of OAT resources provided by federal states can influence these treatment-related challenges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F457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Public sentiment and political will can also impact the implementation of drug-related interventions in prisons 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3F457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Individuals may not receive the OAT they need or want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3F457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Individuals may not want to disclose their OUD as they fear they will be penalised further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76A3DE1-B644-4CAB-859D-32D23A182F01}"/>
              </a:ext>
            </a:extLst>
          </p:cNvPr>
          <p:cNvGrpSpPr/>
          <p:nvPr/>
        </p:nvGrpSpPr>
        <p:grpSpPr>
          <a:xfrm>
            <a:off x="1069463" y="2248126"/>
            <a:ext cx="969483" cy="868899"/>
            <a:chOff x="5468469" y="4188285"/>
            <a:chExt cx="631537" cy="61704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4EF29868-9E97-49CF-BA33-9AB70CC522CC}"/>
                </a:ext>
              </a:extLst>
            </p:cNvPr>
            <p:cNvSpPr/>
            <p:nvPr/>
          </p:nvSpPr>
          <p:spPr>
            <a:xfrm>
              <a:off x="5475642" y="4206240"/>
              <a:ext cx="602850" cy="59909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pic>
          <p:nvPicPr>
            <p:cNvPr id="8" name="Picture 7" descr="A picture containing silhouette&#10;&#10;Description automatically generated">
              <a:extLst>
                <a:ext uri="{FF2B5EF4-FFF2-40B4-BE49-F238E27FC236}">
                  <a16:creationId xmlns:a16="http://schemas.microsoft.com/office/drawing/2014/main" xmlns="" id="{4C0E4647-3EF8-48B3-A04C-9E8784D7C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8469" y="4188285"/>
              <a:ext cx="631537" cy="602816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2D01C5D-D5B3-44C3-B7FF-4CE823333D62}"/>
              </a:ext>
            </a:extLst>
          </p:cNvPr>
          <p:cNvGrpSpPr/>
          <p:nvPr/>
        </p:nvGrpSpPr>
        <p:grpSpPr>
          <a:xfrm>
            <a:off x="1048916" y="4175424"/>
            <a:ext cx="990030" cy="914400"/>
            <a:chOff x="5497156" y="5300567"/>
            <a:chExt cx="602850" cy="59909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59CACE4-60EF-4188-A17F-345379A91532}"/>
                </a:ext>
              </a:extLst>
            </p:cNvPr>
            <p:cNvSpPr/>
            <p:nvPr/>
          </p:nvSpPr>
          <p:spPr>
            <a:xfrm>
              <a:off x="5497156" y="5300567"/>
              <a:ext cx="602850" cy="59909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pic>
          <p:nvPicPr>
            <p:cNvPr id="11" name="Picture 10" descr="A picture containing silhouette&#10;&#10;Description automatically generated">
              <a:extLst>
                <a:ext uri="{FF2B5EF4-FFF2-40B4-BE49-F238E27FC236}">
                  <a16:creationId xmlns:a16="http://schemas.microsoft.com/office/drawing/2014/main" xmlns="" id="{F12FFDEE-2F87-4C05-B2C3-938B644DA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799" t="62853" r="35913" b="13022"/>
            <a:stretch/>
          </p:blipFill>
          <p:spPr>
            <a:xfrm>
              <a:off x="5702803" y="5387384"/>
              <a:ext cx="218804" cy="512278"/>
            </a:xfrm>
            <a:prstGeom prst="rect">
              <a:avLst/>
            </a:prstGeom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1FE8315-2D6F-4A00-B9DB-2C88C4914B3F}"/>
              </a:ext>
            </a:extLst>
          </p:cNvPr>
          <p:cNvCxnSpPr>
            <a:cxnSpLocks/>
          </p:cNvCxnSpPr>
          <p:nvPr/>
        </p:nvCxnSpPr>
        <p:spPr>
          <a:xfrm>
            <a:off x="2397967" y="3853026"/>
            <a:ext cx="85841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13EE55A-079F-462D-9C97-C7FC1C3F35F4}"/>
              </a:ext>
            </a:extLst>
          </p:cNvPr>
          <p:cNvSpPr txBox="1"/>
          <p:nvPr/>
        </p:nvSpPr>
        <p:spPr>
          <a:xfrm>
            <a:off x="959337" y="5355807"/>
            <a:ext cx="10273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People in prison eventually return to the community, so interventions to support these individuals in the prison setting are likely to influence public health in the long term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713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96E566-3D6B-442F-8A7F-DC93D7BAC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noProof="0" dirty="0"/>
              <a:t>To overcome </a:t>
            </a:r>
            <a:r>
              <a:rPr lang="en-GB" noProof="0" dirty="0"/>
              <a:t>the challenges with traditional </a:t>
            </a:r>
            <a:r>
              <a:rPr lang="en-GB" sz="3200" noProof="0" dirty="0"/>
              <a:t>OAT, several other formulations have been introduced</a:t>
            </a:r>
            <a:endParaRPr lang="en-GB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6399964-10E9-447E-9077-BA643D455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02275"/>
            <a:ext cx="10848520" cy="6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OAT, opioid addiction treatment.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Lintzeris N et al.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Drug Alcohol Depend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2013;131:119-126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; 2.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Lofwall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 MR et al.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JAMA Intern Med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2021;178:764-773; 3. Health and Social Care Board.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Espranor</a:t>
            </a:r>
            <a:r>
              <a:rPr kumimoji="0" lang="en-GB" sz="800" b="0" i="0" u="none" strike="noStrike" kern="1200" cap="none" spc="0" normalizeH="0" baseline="3000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®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 A guide for health professionals. 2020. </a:t>
            </a:r>
            <a:b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Available at: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https://hscbusiness.hscni.net/pdf/Espranor%20HealthProfessionalsGuide%20HSC%20Mar2020.pdf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 (accessed November 2021).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9A583E98-DC4A-4EB8-8098-9B691513CF78}"/>
              </a:ext>
            </a:extLst>
          </p:cNvPr>
          <p:cNvSpPr/>
          <p:nvPr/>
        </p:nvSpPr>
        <p:spPr>
          <a:xfrm>
            <a:off x="530555" y="2471582"/>
            <a:ext cx="2655628" cy="252194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A6C5"/>
              </a:buClr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EA6B4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Coformulation of buprenorphine with naloxone</a:t>
            </a:r>
            <a:r>
              <a:rPr kumimoji="0" lang="en-GB" sz="1900" b="1" i="0" u="none" strike="noStrike" kern="1200" cap="none" spc="0" normalizeH="0" baseline="30000" noProof="0" dirty="0">
                <a:ln>
                  <a:noFill/>
                </a:ln>
                <a:solidFill>
                  <a:srgbClr val="EA6B4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</a:t>
            </a: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EA6B4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56041DFF-2161-40B2-8A87-2CC2B706D084}"/>
              </a:ext>
            </a:extLst>
          </p:cNvPr>
          <p:cNvSpPr/>
          <p:nvPr/>
        </p:nvSpPr>
        <p:spPr>
          <a:xfrm>
            <a:off x="3338583" y="2471582"/>
            <a:ext cx="2655628" cy="252194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A6C5"/>
              </a:buClr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EA6B4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Film formulation</a:t>
            </a:r>
            <a:r>
              <a:rPr kumimoji="0" lang="en-GB" sz="1900" b="1" i="0" u="none" strike="noStrike" kern="1200" cap="none" spc="0" normalizeH="0" baseline="30000" noProof="0" dirty="0">
                <a:ln>
                  <a:noFill/>
                </a:ln>
                <a:solidFill>
                  <a:srgbClr val="EA6B4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</a:t>
            </a:r>
            <a:endParaRPr kumimoji="0" lang="en-GB" sz="1900" b="1" i="0" u="none" strike="noStrike" kern="1200" cap="none" spc="0" normalizeH="0" baseline="0" noProof="0" dirty="0">
              <a:ln>
                <a:noFill/>
              </a:ln>
              <a:solidFill>
                <a:srgbClr val="EA6B4A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D4919E2-D0EA-4302-BFA7-9334C7B2C207}"/>
              </a:ext>
            </a:extLst>
          </p:cNvPr>
          <p:cNvSpPr/>
          <p:nvPr/>
        </p:nvSpPr>
        <p:spPr>
          <a:xfrm>
            <a:off x="6146611" y="2471582"/>
            <a:ext cx="2655628" cy="252194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A6C5"/>
              </a:buClr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EA6B4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Long-acting injectable depots and implants</a:t>
            </a:r>
            <a:r>
              <a:rPr kumimoji="0" lang="en-GB" sz="1900" b="1" i="0" u="none" strike="noStrike" kern="1200" cap="none" spc="0" normalizeH="0" baseline="30000" noProof="0" dirty="0">
                <a:ln>
                  <a:noFill/>
                </a:ln>
                <a:solidFill>
                  <a:srgbClr val="EA6B4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</a:t>
            </a:r>
            <a:endParaRPr kumimoji="0" lang="en-GB" sz="1900" b="1" i="0" u="none" strike="noStrike" kern="1200" cap="none" spc="0" normalizeH="0" baseline="0" noProof="0" dirty="0">
              <a:ln>
                <a:noFill/>
              </a:ln>
              <a:solidFill>
                <a:srgbClr val="EA6B4A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E69A0933-0D2E-4513-8B48-4187B9591F3C}"/>
              </a:ext>
            </a:extLst>
          </p:cNvPr>
          <p:cNvSpPr/>
          <p:nvPr/>
        </p:nvSpPr>
        <p:spPr>
          <a:xfrm>
            <a:off x="8954639" y="2415562"/>
            <a:ext cx="2655628" cy="252194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A6C5"/>
              </a:buClr>
              <a:buSzTx/>
              <a:buFontTx/>
              <a:buNone/>
              <a:tabLst/>
              <a:defRPr/>
            </a:pP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EA6B4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Oral lyophilisates</a:t>
            </a:r>
            <a:r>
              <a:rPr kumimoji="0" lang="en-GB" sz="1900" b="1" i="0" u="none" strike="noStrike" kern="1200" cap="none" spc="0" normalizeH="0" baseline="30000" noProof="0" dirty="0">
                <a:ln>
                  <a:noFill/>
                </a:ln>
                <a:solidFill>
                  <a:srgbClr val="EA6B4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3</a:t>
            </a:r>
            <a:r>
              <a:rPr kumimoji="0" lang="en-GB" sz="1900" b="1" i="0" u="none" strike="noStrike" kern="1200" cap="none" spc="0" normalizeH="0" baseline="0" noProof="0" dirty="0">
                <a:ln>
                  <a:noFill/>
                </a:ln>
                <a:solidFill>
                  <a:srgbClr val="EA6B4A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236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492F662-CC22-4358-80B6-2D26EA74DAC8}"/>
              </a:ext>
            </a:extLst>
          </p:cNvPr>
          <p:cNvGrpSpPr/>
          <p:nvPr/>
        </p:nvGrpSpPr>
        <p:grpSpPr>
          <a:xfrm>
            <a:off x="655907" y="2665913"/>
            <a:ext cx="1800670" cy="1775083"/>
            <a:chOff x="5497156" y="5300567"/>
            <a:chExt cx="602850" cy="59909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49438641-BDB9-4003-BE91-5389CCA6A529}"/>
                </a:ext>
              </a:extLst>
            </p:cNvPr>
            <p:cNvSpPr/>
            <p:nvPr/>
          </p:nvSpPr>
          <p:spPr>
            <a:xfrm>
              <a:off x="5497156" y="5300567"/>
              <a:ext cx="602850" cy="59909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pic>
          <p:nvPicPr>
            <p:cNvPr id="7" name="Picture 6" descr="A picture containing silhouette&#10;&#10;Description automatically generated">
              <a:extLst>
                <a:ext uri="{FF2B5EF4-FFF2-40B4-BE49-F238E27FC236}">
                  <a16:creationId xmlns:a16="http://schemas.microsoft.com/office/drawing/2014/main" xmlns="" id="{56EBC5C9-BA92-4DB7-A4AD-ADC3ABE8EA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4799" t="62853" r="35913" b="13022"/>
            <a:stretch/>
          </p:blipFill>
          <p:spPr>
            <a:xfrm>
              <a:off x="5702803" y="5387384"/>
              <a:ext cx="218804" cy="51227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33BB0F-5C47-4D18-92C6-23A9655B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do patients want from their OUD treatment?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28EEA9-9690-4B1F-BE36-8868F8E63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4538" y="1675996"/>
            <a:ext cx="8629261" cy="4351338"/>
          </a:xfrm>
        </p:spPr>
        <p:txBody>
          <a:bodyPr/>
          <a:lstStyle/>
          <a:p>
            <a:r>
              <a:rPr lang="en-GB" sz="2000" b="1" noProof="0" dirty="0">
                <a:solidFill>
                  <a:schemeClr val="accent2"/>
                </a:solidFill>
              </a:rPr>
              <a:t>Individualised treatment </a:t>
            </a:r>
            <a:r>
              <a:rPr lang="en-GB" sz="2000" noProof="0" dirty="0"/>
              <a:t>focussing on needs and experiences</a:t>
            </a:r>
          </a:p>
          <a:p>
            <a:endParaRPr lang="en-GB" sz="100" noProof="0" dirty="0"/>
          </a:p>
          <a:p>
            <a:r>
              <a:rPr lang="en-GB" sz="2000" b="1" noProof="0" dirty="0">
                <a:solidFill>
                  <a:schemeClr val="accent2"/>
                </a:solidFill>
              </a:rPr>
              <a:t>Participation</a:t>
            </a:r>
            <a:r>
              <a:rPr lang="en-GB" sz="2000" noProof="0" dirty="0"/>
              <a:t> in treatment design and organisation</a:t>
            </a:r>
          </a:p>
          <a:p>
            <a:endParaRPr lang="en-GB" sz="100" noProof="0" dirty="0"/>
          </a:p>
          <a:p>
            <a:r>
              <a:rPr lang="en-GB" sz="2000" b="1" noProof="0" dirty="0">
                <a:solidFill>
                  <a:schemeClr val="accent2"/>
                </a:solidFill>
              </a:rPr>
              <a:t>Holistic</a:t>
            </a:r>
            <a:r>
              <a:rPr lang="en-GB" sz="2000" noProof="0" dirty="0"/>
              <a:t> treatment options</a:t>
            </a:r>
          </a:p>
          <a:p>
            <a:endParaRPr lang="en-GB" sz="100" noProof="0" dirty="0"/>
          </a:p>
          <a:p>
            <a:r>
              <a:rPr lang="en-GB" sz="2000" b="1" noProof="0" dirty="0">
                <a:solidFill>
                  <a:schemeClr val="accent2"/>
                </a:solidFill>
              </a:rPr>
              <a:t>Information</a:t>
            </a:r>
            <a:r>
              <a:rPr lang="en-GB" sz="2000" noProof="0" dirty="0"/>
              <a:t> about medications and alternatives</a:t>
            </a:r>
            <a:endParaRPr lang="en-GB" sz="100" dirty="0"/>
          </a:p>
          <a:p>
            <a:endParaRPr lang="en-GB" sz="100" noProof="0" dirty="0"/>
          </a:p>
          <a:p>
            <a:r>
              <a:rPr lang="en-GB" sz="2000" noProof="0" dirty="0"/>
              <a:t>Discussions on </a:t>
            </a:r>
            <a:r>
              <a:rPr lang="en-GB" sz="2000" b="1" noProof="0" dirty="0">
                <a:solidFill>
                  <a:schemeClr val="accent2"/>
                </a:solidFill>
              </a:rPr>
              <a:t>treatment</a:t>
            </a:r>
            <a:r>
              <a:rPr lang="en-GB" sz="2000" b="1" noProof="0" dirty="0">
                <a:solidFill>
                  <a:schemeClr val="accent3"/>
                </a:solidFill>
              </a:rPr>
              <a:t> </a:t>
            </a:r>
            <a:r>
              <a:rPr lang="en-GB" sz="2000" b="1" noProof="0" dirty="0">
                <a:solidFill>
                  <a:schemeClr val="accent2"/>
                </a:solidFill>
              </a:rPr>
              <a:t>goals</a:t>
            </a:r>
          </a:p>
          <a:p>
            <a:pPr marL="0" indent="0">
              <a:buNone/>
            </a:pPr>
            <a:endParaRPr lang="en-GB" sz="100" noProof="0" dirty="0"/>
          </a:p>
          <a:p>
            <a:r>
              <a:rPr lang="en-GB" sz="2000" b="1" noProof="0" dirty="0">
                <a:solidFill>
                  <a:schemeClr val="accent2"/>
                </a:solidFill>
              </a:rPr>
              <a:t>Flexibility</a:t>
            </a:r>
            <a:r>
              <a:rPr lang="en-GB" sz="2000" noProof="0" dirty="0"/>
              <a:t> (treatment organisation, dose adjustment, formulation)</a:t>
            </a:r>
          </a:p>
          <a:p>
            <a:endParaRPr lang="en-GB" sz="2000" noProof="0" dirty="0"/>
          </a:p>
          <a:p>
            <a:endParaRPr lang="en-GB" sz="2000" noProof="0" dirty="0"/>
          </a:p>
          <a:p>
            <a:endParaRPr lang="en-GB" sz="2000" b="1" noProof="0" dirty="0"/>
          </a:p>
          <a:p>
            <a:endParaRPr lang="en-GB" sz="2000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6021FF6-B8EA-449D-94F2-B31918B3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02275"/>
            <a:ext cx="10848520" cy="6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OUD, opioid use disorder.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Speaker’s experience.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183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EE60C5-D7E5-4F35-8AB0-045FB218F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What can society do to support OUD treatment?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475C53-4C09-4479-857C-991B8ABA3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4539" y="1675996"/>
            <a:ext cx="8497644" cy="4351338"/>
          </a:xfrm>
        </p:spPr>
        <p:txBody>
          <a:bodyPr/>
          <a:lstStyle/>
          <a:p>
            <a:r>
              <a:rPr lang="en-GB" sz="2000" noProof="0" dirty="0"/>
              <a:t>Promote </a:t>
            </a:r>
            <a:r>
              <a:rPr lang="en-GB" sz="2000" b="1" noProof="0" dirty="0">
                <a:solidFill>
                  <a:schemeClr val="accent3"/>
                </a:solidFill>
              </a:rPr>
              <a:t>recovery</a:t>
            </a:r>
            <a:r>
              <a:rPr lang="en-GB" sz="2000" noProof="0" dirty="0"/>
              <a:t> where appropriate</a:t>
            </a:r>
            <a:r>
              <a:rPr lang="en-GB" sz="2000" baseline="30000" noProof="0" dirty="0"/>
              <a:t>1</a:t>
            </a:r>
            <a:endParaRPr lang="en-GB" sz="100" noProof="0" dirty="0"/>
          </a:p>
          <a:p>
            <a:r>
              <a:rPr lang="en-GB" sz="2000" noProof="0" dirty="0"/>
              <a:t>Increase the attention given to </a:t>
            </a:r>
            <a:r>
              <a:rPr lang="en-GB" sz="2000" b="1" noProof="0" dirty="0">
                <a:solidFill>
                  <a:schemeClr val="accent3"/>
                </a:solidFill>
              </a:rPr>
              <a:t>social reintegration</a:t>
            </a:r>
            <a:r>
              <a:rPr lang="en-GB" sz="2000" noProof="0" dirty="0"/>
              <a:t>, including employment</a:t>
            </a:r>
            <a:r>
              <a:rPr lang="en-GB" sz="2000" baseline="30000" noProof="0" dirty="0"/>
              <a:t>1</a:t>
            </a:r>
            <a:endParaRPr lang="en-GB" sz="100" noProof="0" dirty="0"/>
          </a:p>
          <a:p>
            <a:r>
              <a:rPr lang="en-GB" sz="2000" noProof="0" dirty="0"/>
              <a:t>Increase the </a:t>
            </a:r>
            <a:r>
              <a:rPr lang="en-GB" sz="2000" b="1" noProof="0" dirty="0">
                <a:solidFill>
                  <a:schemeClr val="accent3"/>
                </a:solidFill>
              </a:rPr>
              <a:t>coverage</a:t>
            </a:r>
            <a:r>
              <a:rPr lang="en-GB" sz="2000" noProof="0" dirty="0"/>
              <a:t> of OAT</a:t>
            </a:r>
            <a:r>
              <a:rPr lang="en-GB" sz="2000" baseline="30000" noProof="0" dirty="0"/>
              <a:t>2</a:t>
            </a:r>
            <a:endParaRPr lang="en-GB" sz="100" noProof="0" dirty="0"/>
          </a:p>
          <a:p>
            <a:r>
              <a:rPr lang="en-GB" sz="2000" noProof="0" dirty="0"/>
              <a:t>Optimise </a:t>
            </a:r>
            <a:r>
              <a:rPr lang="en-GB" sz="2000" b="1" noProof="0" dirty="0">
                <a:solidFill>
                  <a:schemeClr val="accent3"/>
                </a:solidFill>
              </a:rPr>
              <a:t>service delivery </a:t>
            </a:r>
            <a:r>
              <a:rPr lang="en-GB" sz="2000" noProof="0" dirty="0"/>
              <a:t>for OAT</a:t>
            </a:r>
            <a:r>
              <a:rPr lang="en-GB" sz="2000" baseline="30000" noProof="0" dirty="0"/>
              <a:t>1</a:t>
            </a:r>
            <a:endParaRPr lang="en-GB" sz="100" noProof="0" dirty="0"/>
          </a:p>
          <a:p>
            <a:r>
              <a:rPr lang="en-GB" sz="2000" b="1" noProof="0" dirty="0">
                <a:solidFill>
                  <a:schemeClr val="accent3"/>
                </a:solidFill>
              </a:rPr>
              <a:t>Destigmatise</a:t>
            </a:r>
            <a:r>
              <a:rPr lang="en-GB" sz="2000" noProof="0" dirty="0"/>
              <a:t> OUD and OAT</a:t>
            </a:r>
            <a:r>
              <a:rPr lang="en-GB" sz="2000" baseline="30000" dirty="0"/>
              <a:t>3</a:t>
            </a:r>
            <a:endParaRPr lang="en-GB" sz="100" noProof="0" dirty="0"/>
          </a:p>
          <a:p>
            <a:r>
              <a:rPr lang="en-GB" sz="2000" noProof="0" dirty="0"/>
              <a:t>Offer a </a:t>
            </a:r>
            <a:r>
              <a:rPr lang="en-GB" sz="2000" b="1" noProof="0" dirty="0">
                <a:solidFill>
                  <a:schemeClr val="accent3"/>
                </a:solidFill>
              </a:rPr>
              <a:t>range of treatment options </a:t>
            </a:r>
            <a:r>
              <a:rPr lang="en-GB" sz="2000" noProof="0" dirty="0"/>
              <a:t>in the community and </a:t>
            </a:r>
            <a:br>
              <a:rPr lang="en-GB" sz="2000" noProof="0" dirty="0"/>
            </a:br>
            <a:r>
              <a:rPr lang="en-GB" sz="2000" noProof="0" dirty="0"/>
              <a:t>prison settings</a:t>
            </a:r>
            <a:r>
              <a:rPr lang="en-GB" sz="2000" baseline="30000" noProof="0" dirty="0"/>
              <a:t>1</a:t>
            </a:r>
            <a:endParaRPr lang="en-GB" sz="100" noProof="0" dirty="0"/>
          </a:p>
          <a:p>
            <a:r>
              <a:rPr lang="en-GB" sz="2000" noProof="0" dirty="0"/>
              <a:t>Set up </a:t>
            </a:r>
            <a:r>
              <a:rPr lang="en-GB" sz="2000" b="1" noProof="0" dirty="0">
                <a:solidFill>
                  <a:schemeClr val="accent3"/>
                </a:solidFill>
              </a:rPr>
              <a:t>protocols or guidance to support the transition of care </a:t>
            </a:r>
            <a:r>
              <a:rPr lang="en-GB" sz="2000" noProof="0" dirty="0"/>
              <a:t>between the community and prisons</a:t>
            </a:r>
            <a:r>
              <a:rPr lang="en-GB" sz="2000" baseline="30000" noProof="0" dirty="0"/>
              <a:t>2</a:t>
            </a:r>
            <a:endParaRPr lang="en-GB" sz="2000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3CE9EBC-B5F6-44CC-A4C5-9637BA88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02275"/>
            <a:ext cx="10848520" cy="6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</a:rPr>
              <a:t>OAT, opioid addiction treatment; OUD, opioid use disorder.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1. European Monitoring Centre for Drugs and Drug Addiction. Opioids: health and social responses. 2021. Available at: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https://www.emcdda.europa.eu/publications/mini-guides/opioids-health-and-social-responses_en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b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(accessed November 2021); 2.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Stöver H et al.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Int Soc Work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2021;1–14; 3. Speaker’s experience.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1BA554F-586D-4508-858F-91DF90F81152}"/>
              </a:ext>
            </a:extLst>
          </p:cNvPr>
          <p:cNvGrpSpPr/>
          <p:nvPr/>
        </p:nvGrpSpPr>
        <p:grpSpPr>
          <a:xfrm>
            <a:off x="634481" y="2613719"/>
            <a:ext cx="1886357" cy="1793710"/>
            <a:chOff x="5468469" y="4188285"/>
            <a:chExt cx="631537" cy="61704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FC230F05-B442-4211-91DD-E92E67FD36A7}"/>
                </a:ext>
              </a:extLst>
            </p:cNvPr>
            <p:cNvSpPr/>
            <p:nvPr/>
          </p:nvSpPr>
          <p:spPr>
            <a:xfrm>
              <a:off x="5475642" y="4206240"/>
              <a:ext cx="602850" cy="59909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pic>
          <p:nvPicPr>
            <p:cNvPr id="7" name="Picture 6" descr="A picture containing silhouette&#10;&#10;Description automatically generated">
              <a:extLst>
                <a:ext uri="{FF2B5EF4-FFF2-40B4-BE49-F238E27FC236}">
                  <a16:creationId xmlns:a16="http://schemas.microsoft.com/office/drawing/2014/main" xmlns="" id="{8D2AE2E2-31C2-48FD-824E-BE9C88199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8469" y="4188285"/>
              <a:ext cx="631537" cy="602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70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3BACE5-CC52-421F-A73C-D3CC1099B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602189-A8EB-4AED-849B-246842630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noProof="0" dirty="0"/>
              <a:t>The OUD landscape in Europe is a key concern as it has profound impacts on individuals using opioids and wider society </a:t>
            </a:r>
          </a:p>
          <a:p>
            <a:endParaRPr lang="en-GB" sz="400" noProof="0" dirty="0"/>
          </a:p>
          <a:p>
            <a:r>
              <a:rPr lang="en-GB" sz="2000" noProof="0" dirty="0"/>
              <a:t>Europe also faces treatment-related challenges in OUD, which are influenced by the individual and wider society </a:t>
            </a:r>
          </a:p>
          <a:p>
            <a:endParaRPr lang="en-GB" sz="400" noProof="0" dirty="0"/>
          </a:p>
          <a:p>
            <a:r>
              <a:rPr lang="en-GB" sz="2000" noProof="0" dirty="0"/>
              <a:t>Custodial settings require special attention as the current lack of support and processes </a:t>
            </a:r>
            <a:r>
              <a:rPr lang="en-GB" sz="2000" dirty="0"/>
              <a:t>is</a:t>
            </a:r>
            <a:r>
              <a:rPr lang="en-GB" sz="2000" noProof="0" dirty="0"/>
              <a:t> contributing to overdose-related deaths</a:t>
            </a:r>
          </a:p>
          <a:p>
            <a:endParaRPr lang="en-GB" sz="1000" noProof="0" dirty="0">
              <a:highlight>
                <a:srgbClr val="FFFF00"/>
              </a:highlight>
            </a:endParaRPr>
          </a:p>
          <a:p>
            <a:r>
              <a:rPr lang="en-GB" sz="2000" noProof="0" dirty="0"/>
              <a:t>Individuals with OUD have treatment needs that </a:t>
            </a:r>
            <a:r>
              <a:rPr lang="en-GB" sz="2000" dirty="0"/>
              <a:t>must </a:t>
            </a:r>
            <a:r>
              <a:rPr lang="en-GB" sz="2000" noProof="0" dirty="0"/>
              <a:t>be addressed by wider society </a:t>
            </a:r>
          </a:p>
          <a:p>
            <a:pPr marL="0" indent="0">
              <a:buNone/>
            </a:pPr>
            <a:endParaRPr lang="en-GB" sz="400" noProof="0" dirty="0"/>
          </a:p>
          <a:p>
            <a:r>
              <a:rPr lang="en-GB" sz="2000" noProof="0" dirty="0"/>
              <a:t>Some of these needs may be addressed with the development of OAT formulations</a:t>
            </a:r>
          </a:p>
          <a:p>
            <a:endParaRPr lang="en-GB" sz="2000" noProof="0" dirty="0"/>
          </a:p>
          <a:p>
            <a:endParaRPr lang="en-GB" sz="2000" noProof="0" dirty="0"/>
          </a:p>
          <a:p>
            <a:endParaRPr lang="en-GB" sz="2000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46EE4A5-01F7-44B4-B947-602C3E11D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02275"/>
            <a:ext cx="10848520" cy="6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OUD, opioid use disorder.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Speaker’s opinion.</a:t>
            </a:r>
          </a:p>
        </p:txBody>
      </p:sp>
    </p:spTree>
    <p:extLst>
      <p:ext uri="{BB962C8B-B14F-4D97-AF65-F5344CB8AC3E}">
        <p14:creationId xmlns:p14="http://schemas.microsoft.com/office/powerpoint/2010/main" val="4054775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9B2791-F6E0-4A9F-9716-40685CCC1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212"/>
            <a:ext cx="9652462" cy="1008063"/>
          </a:xfrm>
        </p:spPr>
        <p:txBody>
          <a:bodyPr/>
          <a:lstStyle/>
          <a:p>
            <a:r>
              <a:rPr lang="en-GB" noProof="0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E5208E-6769-450B-8203-F539D160B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996"/>
            <a:ext cx="10515600" cy="4351338"/>
          </a:xfrm>
        </p:spPr>
        <p:txBody>
          <a:bodyPr/>
          <a:lstStyle/>
          <a:p>
            <a:r>
              <a:rPr lang="en-GB" noProof="0" dirty="0"/>
              <a:t>To describe the OUD landscape and the key treatment-related challenges faced in the community and prison settings across Europe</a:t>
            </a:r>
          </a:p>
          <a:p>
            <a:endParaRPr lang="en-GB" noProof="0" dirty="0"/>
          </a:p>
          <a:p>
            <a:r>
              <a:rPr lang="en-GB" dirty="0"/>
              <a:t>To h</a:t>
            </a:r>
            <a:r>
              <a:rPr lang="en-GB" noProof="0" dirty="0" err="1"/>
              <a:t>ighlight</a:t>
            </a:r>
            <a:r>
              <a:rPr lang="en-GB" noProof="0" dirty="0"/>
              <a:t> the importance of treatment access and choice for patients with OUD</a:t>
            </a:r>
          </a:p>
          <a:p>
            <a:endParaRPr lang="en-GB" noProof="0" dirty="0"/>
          </a:p>
          <a:p>
            <a:pPr marL="0" indent="0">
              <a:buNone/>
            </a:pPr>
            <a:endParaRPr lang="en-GB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04356290-26DC-440D-B8A4-BC07AFA08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677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6A4AC93-9C70-4641-84C7-4C3D95A6E4ED}"/>
              </a:ext>
            </a:extLst>
          </p:cNvPr>
          <p:cNvSpPr/>
          <p:nvPr/>
        </p:nvSpPr>
        <p:spPr>
          <a:xfrm>
            <a:off x="5260490" y="3948056"/>
            <a:ext cx="6493166" cy="2062476"/>
          </a:xfrm>
          <a:prstGeom prst="roundRect">
            <a:avLst>
              <a:gd name="adj" fmla="val 82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B97516-3A92-4D68-8898-0298E3A65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Opioid use remains high in Europe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E5D72628-AB98-4FFD-AA47-FA98DABF2BB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47"/>
          <a:stretch/>
        </p:blipFill>
        <p:spPr bwMode="auto">
          <a:xfrm>
            <a:off x="622388" y="2305250"/>
            <a:ext cx="4119912" cy="3705282"/>
          </a:xfrm>
          <a:prstGeom prst="roundRect">
            <a:avLst>
              <a:gd name="adj" fmla="val 9998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B58A397A-C646-4E83-9E8C-33250D3A4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2155" y="1677600"/>
            <a:ext cx="6211645" cy="4351338"/>
          </a:xfrm>
        </p:spPr>
        <p:txBody>
          <a:bodyPr/>
          <a:lstStyle/>
          <a:p>
            <a:pPr lvl="0">
              <a:lnSpc>
                <a:spcPct val="115000"/>
              </a:lnSpc>
            </a:pPr>
            <a:r>
              <a:rPr lang="en-GB" sz="2000" noProof="0" dirty="0">
                <a:latin typeface="+mj-lt"/>
                <a:cs typeface="Times New Roman" panose="02020603050405020304" pitchFamily="18" charset="0"/>
              </a:rPr>
              <a:t>It is estimated that there were </a:t>
            </a:r>
            <a:r>
              <a:rPr lang="en-GB" sz="2000" b="1" noProof="0" dirty="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rPr>
              <a:t>1 million high-risk opioid users </a:t>
            </a:r>
            <a:r>
              <a:rPr lang="en-GB" sz="2000" noProof="0" dirty="0">
                <a:latin typeface="+mj-lt"/>
                <a:cs typeface="Times New Roman" panose="02020603050405020304" pitchFamily="18" charset="0"/>
              </a:rPr>
              <a:t>in 2019</a:t>
            </a:r>
            <a:r>
              <a:rPr lang="en-GB" sz="2000" baseline="30000" noProof="0" dirty="0">
                <a:latin typeface="+mj-lt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15000"/>
              </a:lnSpc>
              <a:buNone/>
            </a:pPr>
            <a:endParaRPr lang="en-GB" sz="500" noProof="0" dirty="0">
              <a:latin typeface="+mj-lt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en-GB" sz="2000" noProof="0" dirty="0">
                <a:latin typeface="+mj-lt"/>
                <a:cs typeface="Times New Roman" panose="02020603050405020304" pitchFamily="18" charset="0"/>
              </a:rPr>
              <a:t>Germany, Spain, France and Italy account for more than two thirds (68%) of this estimate</a:t>
            </a:r>
            <a:r>
              <a:rPr lang="en-GB" sz="2000" baseline="30000" noProof="0" dirty="0">
                <a:latin typeface="+mj-lt"/>
                <a:cs typeface="Times New Roman" panose="02020603050405020304" pitchFamily="18" charset="0"/>
              </a:rPr>
              <a:t>2</a:t>
            </a:r>
            <a:endParaRPr lang="en-GB" sz="2000" noProof="0" dirty="0"/>
          </a:p>
          <a:p>
            <a:endParaRPr lang="en-GB" sz="2000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5B05B2E-8BBE-441E-B0D9-4C639E39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102275"/>
            <a:ext cx="10731413" cy="6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OUD, opioid use disorder.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1. European Monitoring Centre for Drugs and Drug Addiction. European Drug Report. Trend and Developments. 2021. Available at: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https://www.emcdda.europa.eu/system/files/publications/13838/TDAT21001ENN.pdf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(accessed November 2021); 2.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European Monitoring Centre for Drugs and Drug Addiction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 Opioids: health and social responses. 2021. Available at: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https://www.emcdda.europa.eu/publications/mini-guides/opioids-health-and-social-responses_en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(accessed November 2021).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61B379FC-2AEE-46D1-A690-2AA94F2C7DF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83050" y="1681695"/>
            <a:ext cx="4159250" cy="531813"/>
          </a:xfrm>
        </p:spPr>
        <p:txBody>
          <a:bodyPr/>
          <a:lstStyle/>
          <a:p>
            <a:pPr marL="0" indent="0" algn="ctr">
              <a:buNone/>
            </a:pPr>
            <a:r>
              <a:rPr lang="en-GB" sz="1600" b="1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Prevalence of high-risk opioid use among adults (ages 15–64) in 2020</a:t>
            </a:r>
            <a:r>
              <a:rPr lang="en-GB" sz="1600" b="1" baseline="300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endParaRPr lang="en-GB" sz="1600" b="1" noProof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GB" sz="1600" b="1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65BF227-9D1D-4447-BFEA-82785D83EB60}"/>
              </a:ext>
            </a:extLst>
          </p:cNvPr>
          <p:cNvGrpSpPr/>
          <p:nvPr/>
        </p:nvGrpSpPr>
        <p:grpSpPr>
          <a:xfrm>
            <a:off x="5416475" y="4104994"/>
            <a:ext cx="631537" cy="617049"/>
            <a:chOff x="5468469" y="4188285"/>
            <a:chExt cx="631537" cy="61704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6B32A3B7-B802-4E38-8431-75E03486FA45}"/>
                </a:ext>
              </a:extLst>
            </p:cNvPr>
            <p:cNvSpPr/>
            <p:nvPr/>
          </p:nvSpPr>
          <p:spPr>
            <a:xfrm>
              <a:off x="5475642" y="4206240"/>
              <a:ext cx="602850" cy="59909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pic>
          <p:nvPicPr>
            <p:cNvPr id="14" name="Picture 13" descr="A picture containing silhouette&#10;&#10;Description automatically generated">
              <a:extLst>
                <a:ext uri="{FF2B5EF4-FFF2-40B4-BE49-F238E27FC236}">
                  <a16:creationId xmlns:a16="http://schemas.microsoft.com/office/drawing/2014/main" xmlns="" id="{3D40BAFE-0DB7-4ECF-9C67-A53AB1ED1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68469" y="4188285"/>
              <a:ext cx="631537" cy="602816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107903F-D4C3-4AED-AC30-B64A8FD24C08}"/>
              </a:ext>
            </a:extLst>
          </p:cNvPr>
          <p:cNvSpPr txBox="1"/>
          <p:nvPr/>
        </p:nvSpPr>
        <p:spPr>
          <a:xfrm>
            <a:off x="6107179" y="4082109"/>
            <a:ext cx="546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OUD can impact the community due to effects on unemployment, homelessness and crime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F457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088F5A6-B30D-474E-93B1-6A2F208AE91B}"/>
              </a:ext>
            </a:extLst>
          </p:cNvPr>
          <p:cNvGrpSpPr/>
          <p:nvPr/>
        </p:nvGrpSpPr>
        <p:grpSpPr>
          <a:xfrm>
            <a:off x="5423648" y="5004188"/>
            <a:ext cx="602850" cy="599095"/>
            <a:chOff x="5497156" y="5300567"/>
            <a:chExt cx="602850" cy="59909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8A066A1C-D99F-4673-881E-1C5A494D6853}"/>
                </a:ext>
              </a:extLst>
            </p:cNvPr>
            <p:cNvSpPr/>
            <p:nvPr/>
          </p:nvSpPr>
          <p:spPr>
            <a:xfrm>
              <a:off x="5497156" y="5300567"/>
              <a:ext cx="602850" cy="59909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pic>
          <p:nvPicPr>
            <p:cNvPr id="18" name="Picture 17" descr="A picture containing silhouette&#10;&#10;Description automatically generated">
              <a:extLst>
                <a:ext uri="{FF2B5EF4-FFF2-40B4-BE49-F238E27FC236}">
                  <a16:creationId xmlns:a16="http://schemas.microsoft.com/office/drawing/2014/main" xmlns="" id="{6476AC5E-DC66-4A32-88D2-D9FD5503A8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4799" t="62853" r="35913" b="13022"/>
            <a:stretch/>
          </p:blipFill>
          <p:spPr>
            <a:xfrm>
              <a:off x="5702803" y="5387384"/>
              <a:ext cx="218804" cy="512278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5700E61-3630-44A7-9459-45A18C48F6D4}"/>
              </a:ext>
            </a:extLst>
          </p:cNvPr>
          <p:cNvSpPr txBox="1"/>
          <p:nvPr/>
        </p:nvSpPr>
        <p:spPr>
          <a:xfrm>
            <a:off x="6087964" y="4984555"/>
            <a:ext cx="5481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OUD is associated with other health problems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(e.g. infectious diseases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poor mental health),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social marginalisation and crime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30000" noProof="0" dirty="0">
              <a:ln>
                <a:noFill/>
              </a:ln>
              <a:solidFill>
                <a:srgbClr val="3F457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065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8C098A-79E4-4103-95A1-D5E7D1C80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Opioids are often used with other substances and are commonly implicated in fatal drug overdoses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39E304AC-9C9F-47E0-BF01-A83ACA3632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noProof="0" dirty="0"/>
              <a:t>Opioids (including heroin or its metabolites) are often </a:t>
            </a:r>
            <a:r>
              <a:rPr lang="en-GB" b="1" noProof="0" dirty="0">
                <a:solidFill>
                  <a:schemeClr val="accent2"/>
                </a:solidFill>
              </a:rPr>
              <a:t>used with other substances</a:t>
            </a:r>
          </a:p>
          <a:p>
            <a:pPr marL="0" indent="0">
              <a:buNone/>
            </a:pPr>
            <a:endParaRPr lang="en-GB" sz="1050" noProof="0" dirty="0"/>
          </a:p>
          <a:p>
            <a:r>
              <a:rPr lang="en-GB" noProof="0" dirty="0"/>
              <a:t>Opioids were implicated in </a:t>
            </a:r>
            <a:r>
              <a:rPr lang="en-GB" b="1" noProof="0" dirty="0">
                <a:solidFill>
                  <a:schemeClr val="accent2"/>
                </a:solidFill>
              </a:rPr>
              <a:t>76% </a:t>
            </a:r>
            <a:r>
              <a:rPr lang="en-GB" noProof="0" dirty="0"/>
              <a:t>of fatal overdoses reported in the EU in 2019</a:t>
            </a:r>
          </a:p>
          <a:p>
            <a:endParaRPr lang="en-GB" sz="1050" noProof="0" dirty="0"/>
          </a:p>
          <a:p>
            <a:endParaRPr lang="en-GB" noProof="0" dirty="0"/>
          </a:p>
          <a:p>
            <a:endParaRPr lang="en-GB" noProof="0" dirty="0"/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xmlns="" id="{76F7C55C-CF78-4539-8A7B-3D14768100CA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199" y="1677988"/>
          <a:ext cx="5292213" cy="4624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7E42FFA-0E56-449F-AA02-6FBC12B5B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02275"/>
            <a:ext cx="9651600" cy="6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European Monitoring Centre for Drugs and Drug Addiction. European Drug Report. Trends and Development. 2021. </a:t>
            </a:r>
            <a:b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Available at: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https://www.emcdda.europa.eu/system/files/publications/13838/TDAT21001ENN.pdf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(accessed November 2021).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839D39A-3471-4DBC-AD53-667CD27B4589}"/>
              </a:ext>
            </a:extLst>
          </p:cNvPr>
          <p:cNvSpPr txBox="1"/>
          <p:nvPr/>
        </p:nvSpPr>
        <p:spPr>
          <a:xfrm>
            <a:off x="8389551" y="4457966"/>
            <a:ext cx="142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76%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9E666BF-10FE-4DC2-B67A-B587F0A2A7AE}"/>
              </a:ext>
            </a:extLst>
          </p:cNvPr>
          <p:cNvSpPr txBox="1"/>
          <p:nvPr/>
        </p:nvSpPr>
        <p:spPr>
          <a:xfrm>
            <a:off x="7542445" y="3067977"/>
            <a:ext cx="142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24%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15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A48391-5802-4EEC-A366-40A054BB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The benzodiazepine drug market is growing </a:t>
            </a:r>
            <a:br>
              <a:rPr lang="en-GB" noProof="0" dirty="0"/>
            </a:br>
            <a:r>
              <a:rPr lang="en-GB" noProof="0" dirty="0"/>
              <a:t>in Europe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B7D23279-D71B-487F-8D4D-C50B642039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7600"/>
            <a:ext cx="39624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b="1" noProof="0" dirty="0">
                <a:solidFill>
                  <a:schemeClr val="accent2"/>
                </a:solidFill>
              </a:rPr>
              <a:t>BENZODIAZEPINES </a:t>
            </a:r>
          </a:p>
          <a:p>
            <a:pPr marL="0" indent="0" algn="ctr">
              <a:buNone/>
            </a:pPr>
            <a:r>
              <a:rPr lang="en-GB" b="1" noProof="0" dirty="0"/>
              <a:t>+</a:t>
            </a:r>
          </a:p>
          <a:p>
            <a:pPr marL="0" indent="0" algn="ctr">
              <a:buNone/>
            </a:pPr>
            <a:r>
              <a:rPr lang="en-GB" b="1" noProof="0" dirty="0">
                <a:solidFill>
                  <a:schemeClr val="accent2"/>
                </a:solidFill>
              </a:rPr>
              <a:t>OPIOIDS</a:t>
            </a:r>
          </a:p>
          <a:p>
            <a:pPr marL="0" indent="0" algn="ctr">
              <a:buNone/>
            </a:pPr>
            <a:r>
              <a:rPr lang="en-GB" b="1" noProof="0" dirty="0"/>
              <a:t>=</a:t>
            </a:r>
          </a:p>
          <a:p>
            <a:pPr marL="0" indent="0" algn="ctr">
              <a:buNone/>
            </a:pPr>
            <a:r>
              <a:rPr lang="en-GB" b="1" noProof="0" dirty="0">
                <a:solidFill>
                  <a:srgbClr val="EA6B4A"/>
                </a:solidFill>
              </a:rPr>
              <a:t>HIGH RISK OF RESPIRATORY DEPRESSION </a:t>
            </a:r>
            <a:br>
              <a:rPr lang="en-GB" b="1" noProof="0" dirty="0">
                <a:solidFill>
                  <a:srgbClr val="EA6B4A"/>
                </a:solidFill>
              </a:rPr>
            </a:br>
            <a:endParaRPr lang="en-GB" b="1" noProof="0" dirty="0">
              <a:solidFill>
                <a:srgbClr val="EA6B4A"/>
              </a:solidFill>
            </a:endParaRPr>
          </a:p>
          <a:p>
            <a:pPr marL="0" indent="0" algn="ctr">
              <a:buNone/>
            </a:pPr>
            <a:r>
              <a:rPr lang="en-GB" b="1" noProof="0" dirty="0">
                <a:solidFill>
                  <a:srgbClr val="EA6B4A"/>
                </a:solidFill>
              </a:rPr>
              <a:t>OVERDOSE</a:t>
            </a:r>
            <a:r>
              <a:rPr lang="en-GB" b="1" baseline="30000" noProof="0" dirty="0">
                <a:solidFill>
                  <a:srgbClr val="EA6B4A"/>
                </a:solidFill>
              </a:rPr>
              <a:t>1</a:t>
            </a:r>
            <a:endParaRPr lang="en-GB" b="1" noProof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3F97DC73-F55F-4773-9AB6-4FF4D4F01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677600"/>
            <a:ext cx="6553200" cy="4351338"/>
          </a:xfrm>
        </p:spPr>
        <p:txBody>
          <a:bodyPr/>
          <a:lstStyle/>
          <a:p>
            <a:r>
              <a:rPr lang="en-GB" sz="2000" noProof="0" dirty="0"/>
              <a:t>There are growing concerns that benzodiazepines are being misused</a:t>
            </a:r>
            <a:r>
              <a:rPr lang="en-GB" sz="2000" baseline="30000" noProof="0" dirty="0"/>
              <a:t>2</a:t>
            </a:r>
            <a:endParaRPr lang="en-GB" sz="2000" noProof="0" dirty="0"/>
          </a:p>
          <a:p>
            <a:pPr lvl="1"/>
            <a:r>
              <a:rPr lang="en-GB" sz="1800" noProof="0" dirty="0"/>
              <a:t>Diverted from therapeutic use </a:t>
            </a:r>
          </a:p>
          <a:p>
            <a:pPr lvl="1"/>
            <a:r>
              <a:rPr lang="en-GB" sz="1800" noProof="0" dirty="0"/>
              <a:t>Appearing on the new psychoactive market </a:t>
            </a:r>
          </a:p>
          <a:p>
            <a:pPr lvl="1"/>
            <a:endParaRPr lang="en-GB" sz="500" noProof="0" dirty="0"/>
          </a:p>
          <a:p>
            <a:r>
              <a:rPr lang="en-GB" sz="2000" noProof="0" dirty="0"/>
              <a:t>Use may be related to:</a:t>
            </a:r>
            <a:r>
              <a:rPr lang="en-GB" sz="2000" baseline="30000" noProof="0" dirty="0"/>
              <a:t>2</a:t>
            </a:r>
            <a:endParaRPr lang="en-GB" sz="2000" noProof="0" dirty="0"/>
          </a:p>
          <a:p>
            <a:pPr lvl="1"/>
            <a:r>
              <a:rPr lang="en-GB" sz="1800" noProof="0" dirty="0"/>
              <a:t>Pandemic-associated mental health issues </a:t>
            </a:r>
          </a:p>
          <a:p>
            <a:pPr lvl="1"/>
            <a:r>
              <a:rPr lang="en-GB" sz="1800" noProof="0" dirty="0"/>
              <a:t>High availability and low cost</a:t>
            </a:r>
          </a:p>
          <a:p>
            <a:endParaRPr lang="en-GB" sz="900" noProof="0" dirty="0"/>
          </a:p>
          <a:p>
            <a:endParaRPr lang="en-GB" sz="2000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CE2ED26-6809-4E84-BE7D-DD218F76D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02275"/>
            <a:ext cx="10020300" cy="6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1. Jones J et al.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Drug Alcohol Depend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2013;125:8–18; 2. European Monitoring Centre for Drugs and Drug Addiction. New benzodiazepines in Europe – a review. 2021. </a:t>
            </a:r>
            <a:b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Available at: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https://www.ncbi.nlm.nih.gov/pmc/articles/PMC3454351/ 1 EMCDDA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(accessed November 2021); 3. Baldwin DS et al.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 </a:t>
            </a:r>
            <a:r>
              <a:rPr kumimoji="0" lang="en-GB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Psychopharmacol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2013;27:967–971; </a:t>
            </a:r>
            <a:b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4. Dell' Osso B &amp;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Lader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M.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Eur Psychiatry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2013;28:7–20.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8DCCFEF4-EEF5-4CDC-9462-24F7107E6A45}"/>
              </a:ext>
            </a:extLst>
          </p:cNvPr>
          <p:cNvCxnSpPr/>
          <p:nvPr/>
        </p:nvCxnSpPr>
        <p:spPr>
          <a:xfrm>
            <a:off x="2883049" y="4442908"/>
            <a:ext cx="0" cy="419548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28977B8D-8A5F-453E-A005-07B1F59AD4B6}"/>
              </a:ext>
            </a:extLst>
          </p:cNvPr>
          <p:cNvSpPr/>
          <p:nvPr/>
        </p:nvSpPr>
        <p:spPr>
          <a:xfrm>
            <a:off x="5076445" y="4389120"/>
            <a:ext cx="6713935" cy="1713155"/>
          </a:xfrm>
          <a:prstGeom prst="roundRect">
            <a:avLst>
              <a:gd name="adj" fmla="val 82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140965B-67C3-44A3-BD04-695A080FDB90}"/>
              </a:ext>
            </a:extLst>
          </p:cNvPr>
          <p:cNvGrpSpPr/>
          <p:nvPr/>
        </p:nvGrpSpPr>
        <p:grpSpPr>
          <a:xfrm>
            <a:off x="5232431" y="4475390"/>
            <a:ext cx="631537" cy="617049"/>
            <a:chOff x="5468469" y="4188285"/>
            <a:chExt cx="631537" cy="61704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486DE49C-95F8-4423-974F-F20633ECF8E1}"/>
                </a:ext>
              </a:extLst>
            </p:cNvPr>
            <p:cNvSpPr/>
            <p:nvPr/>
          </p:nvSpPr>
          <p:spPr>
            <a:xfrm>
              <a:off x="5475642" y="4206240"/>
              <a:ext cx="602850" cy="59909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pic>
          <p:nvPicPr>
            <p:cNvPr id="17" name="Picture 16" descr="A picture containing silhouette&#10;&#10;Description automatically generated">
              <a:extLst>
                <a:ext uri="{FF2B5EF4-FFF2-40B4-BE49-F238E27FC236}">
                  <a16:creationId xmlns:a16="http://schemas.microsoft.com/office/drawing/2014/main" xmlns="" id="{2F510FE7-6DF1-4BC8-9FF4-38109217A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8469" y="4188285"/>
              <a:ext cx="631537" cy="602816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F19C458-2B4F-4794-9E01-016ACF6FE315}"/>
              </a:ext>
            </a:extLst>
          </p:cNvPr>
          <p:cNvSpPr txBox="1"/>
          <p:nvPr/>
        </p:nvSpPr>
        <p:spPr>
          <a:xfrm>
            <a:off x="5923135" y="4493345"/>
            <a:ext cx="5706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Drug treatment centres need to encourage treatment for abuse of both benzodiazepines and opioids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F457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6B319DB-A20C-40FB-B914-D414292FA6A0}"/>
              </a:ext>
            </a:extLst>
          </p:cNvPr>
          <p:cNvGrpSpPr/>
          <p:nvPr/>
        </p:nvGrpSpPr>
        <p:grpSpPr>
          <a:xfrm>
            <a:off x="5239604" y="5326959"/>
            <a:ext cx="602850" cy="599095"/>
            <a:chOff x="5497156" y="5300567"/>
            <a:chExt cx="602850" cy="59909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5ABA0608-AFF5-4830-9813-F8165BAB3BDF}"/>
                </a:ext>
              </a:extLst>
            </p:cNvPr>
            <p:cNvSpPr/>
            <p:nvPr/>
          </p:nvSpPr>
          <p:spPr>
            <a:xfrm>
              <a:off x="5497156" y="5300567"/>
              <a:ext cx="602850" cy="59909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pic>
          <p:nvPicPr>
            <p:cNvPr id="21" name="Picture 20" descr="A picture containing silhouette&#10;&#10;Description automatically generated">
              <a:extLst>
                <a:ext uri="{FF2B5EF4-FFF2-40B4-BE49-F238E27FC236}">
                  <a16:creationId xmlns:a16="http://schemas.microsoft.com/office/drawing/2014/main" xmlns="" id="{EA10359D-A217-48C1-BF83-BB667BCB2D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4799" t="62853" r="35913" b="13022"/>
            <a:stretch/>
          </p:blipFill>
          <p:spPr>
            <a:xfrm>
              <a:off x="5702803" y="5387384"/>
              <a:ext cx="218804" cy="512278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250A764-CD14-4B1F-B8AE-39781CD95E7D}"/>
              </a:ext>
            </a:extLst>
          </p:cNvPr>
          <p:cNvSpPr txBox="1"/>
          <p:nvPr/>
        </p:nvSpPr>
        <p:spPr>
          <a:xfrm>
            <a:off x="5903920" y="5208770"/>
            <a:ext cx="5886460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Long-term benzodiazepine use can lead to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depression, dependency</a:t>
            </a:r>
            <a:r>
              <a:rPr kumimoji="0" lang="en-GB" sz="1600" b="1" i="0" u="none" strike="noStrike" kern="1200" cap="none" spc="0" normalizeH="0" baseline="3000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3,4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lethargy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and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lack of motivation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, which may affect their education/career and relationships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</a:t>
            </a:r>
            <a:endParaRPr kumimoji="0" lang="en-US" sz="1600" b="0" i="0" u="none" strike="noStrike" kern="1200" cap="none" spc="0" normalizeH="0" baseline="30000" noProof="0" dirty="0">
              <a:ln>
                <a:noFill/>
              </a:ln>
              <a:solidFill>
                <a:srgbClr val="3F457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30000" noProof="0" dirty="0">
              <a:ln>
                <a:noFill/>
              </a:ln>
              <a:solidFill>
                <a:srgbClr val="3F457E"/>
              </a:solidFill>
              <a:effectLst/>
              <a:highlight>
                <a:srgbClr val="FFFF00"/>
              </a:highlight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854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280007-A166-45B1-93DE-B45CD3C6E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Synthetic and potent opioids are emerging </a:t>
            </a:r>
            <a:br>
              <a:rPr lang="en-GB" noProof="0" dirty="0"/>
            </a:br>
            <a:r>
              <a:rPr lang="en-GB" noProof="0" dirty="0"/>
              <a:t>in Europe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B344E0-36C8-4C51-9235-7EDFDE96F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noProof="0" dirty="0"/>
              <a:t>Significant rise in the number of new synthetic opioids reported to the </a:t>
            </a:r>
            <a:br>
              <a:rPr lang="en-GB" sz="2000" noProof="0" dirty="0"/>
            </a:br>
            <a:r>
              <a:rPr lang="en-GB" sz="2000" noProof="0" dirty="0"/>
              <a:t>EU Early Warning System</a:t>
            </a:r>
          </a:p>
          <a:p>
            <a:pPr lvl="1"/>
            <a:r>
              <a:rPr lang="en-GB" sz="1600" noProof="0" dirty="0"/>
              <a:t>Case-based data suggest that fentanyl derivatives and other new opioids have been implicated in over 250 deaths</a:t>
            </a:r>
          </a:p>
          <a:p>
            <a:pPr marL="0" indent="0">
              <a:buNone/>
            </a:pPr>
            <a:endParaRPr lang="en-GB" sz="200" noProof="0" dirty="0"/>
          </a:p>
          <a:p>
            <a:r>
              <a:rPr lang="en-GB" sz="2000" noProof="0" dirty="0"/>
              <a:t>High potency of these substances means that consumption of very small amounts may be fatal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BBCA5DE-A9DE-49DA-841A-187F0D00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02275"/>
            <a:ext cx="9651600" cy="6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European Monitoring Centre for Drugs and Drug Addiction. Spotlight on…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Fentanils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and other new opioids. 2021. </a:t>
            </a:r>
            <a:b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Available at: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https://www.emcdda.europa.eu/spotlights/fentanils-and-other-new-opioids_en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(accessed November 2021).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1AB4B4C-C800-486A-9388-74D70E0A0B3E}"/>
              </a:ext>
            </a:extLst>
          </p:cNvPr>
          <p:cNvSpPr/>
          <p:nvPr/>
        </p:nvSpPr>
        <p:spPr>
          <a:xfrm>
            <a:off x="810409" y="4047565"/>
            <a:ext cx="10813674" cy="1858714"/>
          </a:xfrm>
          <a:prstGeom prst="roundRect">
            <a:avLst>
              <a:gd name="adj" fmla="val 82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51607F1-B0C6-4E6C-9126-7ACB20302B03}"/>
              </a:ext>
            </a:extLst>
          </p:cNvPr>
          <p:cNvGrpSpPr/>
          <p:nvPr/>
        </p:nvGrpSpPr>
        <p:grpSpPr>
          <a:xfrm>
            <a:off x="1075764" y="4254253"/>
            <a:ext cx="631537" cy="617049"/>
            <a:chOff x="5468469" y="4188285"/>
            <a:chExt cx="631537" cy="61704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6FA61169-82F4-4B05-A6B4-50EB72F89341}"/>
                </a:ext>
              </a:extLst>
            </p:cNvPr>
            <p:cNvSpPr/>
            <p:nvPr/>
          </p:nvSpPr>
          <p:spPr>
            <a:xfrm>
              <a:off x="5475642" y="4206240"/>
              <a:ext cx="602850" cy="59909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pic>
          <p:nvPicPr>
            <p:cNvPr id="8" name="Picture 7" descr="A picture containing silhouette&#10;&#10;Description automatically generated">
              <a:extLst>
                <a:ext uri="{FF2B5EF4-FFF2-40B4-BE49-F238E27FC236}">
                  <a16:creationId xmlns:a16="http://schemas.microsoft.com/office/drawing/2014/main" xmlns="" id="{92FBD984-D0DB-4410-B8D5-69CB873EC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8469" y="4188285"/>
              <a:ext cx="631537" cy="602816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AD03E59-29AF-4002-BE7A-CF6F0B98DEF8}"/>
              </a:ext>
            </a:extLst>
          </p:cNvPr>
          <p:cNvGrpSpPr/>
          <p:nvPr/>
        </p:nvGrpSpPr>
        <p:grpSpPr>
          <a:xfrm>
            <a:off x="1104451" y="5062259"/>
            <a:ext cx="602850" cy="599095"/>
            <a:chOff x="5497156" y="5300567"/>
            <a:chExt cx="602850" cy="59909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EA982785-530A-4E89-924E-6F17E84E99A5}"/>
                </a:ext>
              </a:extLst>
            </p:cNvPr>
            <p:cNvSpPr/>
            <p:nvPr/>
          </p:nvSpPr>
          <p:spPr>
            <a:xfrm>
              <a:off x="5497156" y="5300567"/>
              <a:ext cx="602850" cy="59909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pic>
          <p:nvPicPr>
            <p:cNvPr id="11" name="Picture 10" descr="A picture containing silhouette&#10;&#10;Description automatically generated">
              <a:extLst>
                <a:ext uri="{FF2B5EF4-FFF2-40B4-BE49-F238E27FC236}">
                  <a16:creationId xmlns:a16="http://schemas.microsoft.com/office/drawing/2014/main" xmlns="" id="{34B095D1-CA37-4DDF-8DE5-BAD23A1404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4799" t="62853" r="35913" b="13022"/>
            <a:stretch/>
          </p:blipFill>
          <p:spPr>
            <a:xfrm>
              <a:off x="5702803" y="5387384"/>
              <a:ext cx="218804" cy="512278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228DA09-21B4-4037-815B-7C43606448E4}"/>
              </a:ext>
            </a:extLst>
          </p:cNvPr>
          <p:cNvSpPr txBox="1"/>
          <p:nvPr/>
        </p:nvSpPr>
        <p:spPr>
          <a:xfrm>
            <a:off x="1721197" y="4228135"/>
            <a:ext cx="9902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Families and friends of users may be at risk of being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unknowingly exposed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to these new substances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5ABEB76-FBF8-4CED-8301-1EAF9CA70863}"/>
              </a:ext>
            </a:extLst>
          </p:cNvPr>
          <p:cNvSpPr txBox="1"/>
          <p:nvPr/>
        </p:nvSpPr>
        <p:spPr>
          <a:xfrm>
            <a:off x="1721196" y="5050153"/>
            <a:ext cx="9902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Drugs purchased may be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mixed or contaminated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with these new substances and users may take an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incorrect dose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due to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F457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lack of familiarity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F457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080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BA3A90-0B76-4BCD-B287-F4435B271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Mortality rates after release from custodial </a:t>
            </a:r>
            <a:br>
              <a:rPr lang="en-GB" noProof="0" dirty="0"/>
            </a:br>
            <a:r>
              <a:rPr lang="en-GB" noProof="0" dirty="0"/>
              <a:t>settings remain high in people with 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BDF021-9D81-46A5-85EC-E7570A8C8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 noProof="0" dirty="0">
                <a:solidFill>
                  <a:schemeClr val="accent1"/>
                </a:solidFill>
              </a:rPr>
              <a:t>Suicide</a:t>
            </a:r>
            <a:r>
              <a:rPr lang="en-GB" sz="2000" noProof="0" dirty="0"/>
              <a:t> is the leading cause of death in incarcerated people</a:t>
            </a:r>
            <a:r>
              <a:rPr lang="en-GB" sz="2000" baseline="30000" noProof="0" dirty="0"/>
              <a:t>1,2</a:t>
            </a:r>
          </a:p>
          <a:p>
            <a:pPr lvl="1"/>
            <a:r>
              <a:rPr lang="en-GB" sz="1800" noProof="0" dirty="0"/>
              <a:t>A considerable proportion of people who commit suicide in prison </a:t>
            </a:r>
            <a:r>
              <a:rPr lang="en-GB" sz="1800" b="1" noProof="0" dirty="0">
                <a:solidFill>
                  <a:schemeClr val="accent1"/>
                </a:solidFill>
              </a:rPr>
              <a:t>have drug-related problems</a:t>
            </a:r>
            <a:r>
              <a:rPr lang="en-GB" sz="1800" baseline="30000" noProof="0" dirty="0"/>
              <a:t>1–3 </a:t>
            </a:r>
          </a:p>
          <a:p>
            <a:r>
              <a:rPr lang="en-GB" sz="2000" noProof="0" dirty="0"/>
              <a:t>Risk of </a:t>
            </a:r>
            <a:r>
              <a:rPr lang="en-GB" sz="2000" b="1" noProof="0" dirty="0">
                <a:solidFill>
                  <a:schemeClr val="accent1"/>
                </a:solidFill>
              </a:rPr>
              <a:t>overdose-related death</a:t>
            </a:r>
            <a:r>
              <a:rPr lang="en-GB" sz="2000" noProof="0" dirty="0">
                <a:solidFill>
                  <a:schemeClr val="accent1"/>
                </a:solidFill>
              </a:rPr>
              <a:t> </a:t>
            </a:r>
            <a:r>
              <a:rPr lang="en-GB" sz="2000" noProof="0" dirty="0"/>
              <a:t>is </a:t>
            </a:r>
            <a:r>
              <a:rPr lang="en-GB" sz="2000" b="1" noProof="0" dirty="0">
                <a:solidFill>
                  <a:schemeClr val="accent1"/>
                </a:solidFill>
              </a:rPr>
              <a:t>high</a:t>
            </a:r>
            <a:r>
              <a:rPr lang="en-GB" sz="2000" noProof="0" dirty="0"/>
              <a:t> in the </a:t>
            </a:r>
            <a:r>
              <a:rPr lang="en-GB" sz="2000" b="1" noProof="0" dirty="0">
                <a:solidFill>
                  <a:schemeClr val="accent1"/>
                </a:solidFill>
              </a:rPr>
              <a:t>first</a:t>
            </a:r>
            <a:r>
              <a:rPr lang="en-GB" sz="2000" b="1" noProof="0" dirty="0">
                <a:solidFill>
                  <a:schemeClr val="accent3"/>
                </a:solidFill>
              </a:rPr>
              <a:t> </a:t>
            </a:r>
            <a:r>
              <a:rPr lang="en-GB" sz="2000" noProof="0" dirty="0"/>
              <a:t>week after release</a:t>
            </a:r>
            <a:r>
              <a:rPr lang="en-GB" sz="2000" baseline="30000" noProof="0" dirty="0"/>
              <a:t>1</a:t>
            </a:r>
            <a:r>
              <a:rPr lang="en-GB" sz="2000" noProof="0" dirty="0"/>
              <a:t> </a:t>
            </a:r>
          </a:p>
          <a:p>
            <a:endParaRPr lang="en-GB" sz="300" noProof="0" dirty="0"/>
          </a:p>
          <a:p>
            <a:r>
              <a:rPr lang="en-GB" sz="2000" noProof="0" dirty="0"/>
              <a:t>This risk remains </a:t>
            </a:r>
            <a:r>
              <a:rPr lang="en-GB" sz="2000" b="1" noProof="0" dirty="0">
                <a:solidFill>
                  <a:schemeClr val="accent1"/>
                </a:solidFill>
              </a:rPr>
              <a:t>elevated</a:t>
            </a:r>
            <a:r>
              <a:rPr lang="en-GB" sz="2000" noProof="0" dirty="0"/>
              <a:t> </a:t>
            </a:r>
            <a:r>
              <a:rPr lang="en-GB" sz="2000" b="1" noProof="0" dirty="0">
                <a:solidFill>
                  <a:schemeClr val="accent1"/>
                </a:solidFill>
              </a:rPr>
              <a:t>for</a:t>
            </a:r>
            <a:r>
              <a:rPr lang="en-GB" sz="2000" b="1" noProof="0" dirty="0">
                <a:solidFill>
                  <a:schemeClr val="accent3"/>
                </a:solidFill>
              </a:rPr>
              <a:t> </a:t>
            </a:r>
            <a:r>
              <a:rPr lang="en-GB" sz="2000" b="1" noProof="0" dirty="0">
                <a:solidFill>
                  <a:schemeClr val="accent1"/>
                </a:solidFill>
              </a:rPr>
              <a:t>life</a:t>
            </a:r>
            <a:r>
              <a:rPr lang="en-GB" sz="2000" b="1" noProof="0" dirty="0">
                <a:solidFill>
                  <a:schemeClr val="accent3"/>
                </a:solidFill>
              </a:rPr>
              <a:t> </a:t>
            </a:r>
            <a:r>
              <a:rPr lang="en-GB" sz="2000" noProof="0" dirty="0"/>
              <a:t>compared with people who have never been incarcerated</a:t>
            </a:r>
            <a:r>
              <a:rPr lang="en-GB" sz="2000" baseline="30000" noProof="0" dirty="0"/>
              <a:t>1,4</a:t>
            </a:r>
            <a:endParaRPr lang="en-GB" sz="2000" noProof="0" dirty="0"/>
          </a:p>
          <a:p>
            <a:endParaRPr lang="en-GB" sz="300" noProof="0" dirty="0"/>
          </a:p>
          <a:p>
            <a:r>
              <a:rPr lang="en-GB" sz="2000" noProof="0" dirty="0"/>
              <a:t>Mortality rate is related to </a:t>
            </a:r>
            <a:r>
              <a:rPr lang="en-GB" sz="2000" b="1" noProof="0" dirty="0">
                <a:solidFill>
                  <a:schemeClr val="accent1"/>
                </a:solidFill>
              </a:rPr>
              <a:t>relapse of opioid use upon release</a:t>
            </a:r>
            <a:r>
              <a:rPr lang="en-GB" sz="2000" b="1" baseline="30000" noProof="0" dirty="0">
                <a:solidFill>
                  <a:schemeClr val="accent1"/>
                </a:solidFill>
              </a:rPr>
              <a:t>1,5</a:t>
            </a:r>
            <a:r>
              <a:rPr lang="en-GB" sz="2000" noProof="0" dirty="0">
                <a:solidFill>
                  <a:schemeClr val="accent1"/>
                </a:solidFill>
              </a:rPr>
              <a:t> </a:t>
            </a:r>
            <a:r>
              <a:rPr lang="en-GB" sz="2000" noProof="0" dirty="0"/>
              <a:t>and the major cause of death is considered to be </a:t>
            </a:r>
            <a:r>
              <a:rPr lang="en-GB" sz="2000" b="1" noProof="0" dirty="0">
                <a:solidFill>
                  <a:schemeClr val="accent1"/>
                </a:solidFill>
              </a:rPr>
              <a:t>reduced opioid tolerance</a:t>
            </a:r>
            <a:r>
              <a:rPr lang="en-GB" sz="2000" b="1" baseline="30000" noProof="0" dirty="0">
                <a:solidFill>
                  <a:schemeClr val="accent1"/>
                </a:solidFill>
              </a:rPr>
              <a:t>1,6</a:t>
            </a:r>
            <a:endParaRPr lang="en-GB" sz="2000" b="1" noProof="0" dirty="0">
              <a:solidFill>
                <a:schemeClr val="accent1"/>
              </a:solidFill>
            </a:endParaRPr>
          </a:p>
          <a:p>
            <a:endParaRPr lang="en-GB" sz="1000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4EB6B14-8B87-4A52-9FE6-3E2F72F99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OUD, opioid use disorder.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European Monitoring Centre for Drugs and Drug Addiction. Prison and drugs in Europe. Current and future challenges. 2021. Available at: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https://www.emcdda.europa.eu/system/files/publications/13904/TDXD21001ENN.pdf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(accessed November 2021); 2.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Fazel S &amp; Baillargeon J.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Lancet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2011;377;956–965; 3. </a:t>
            </a: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Désesquelles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A et al. </a:t>
            </a: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Population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2018;73:757–786;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4. Binswanger IA et al.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 </a:t>
            </a:r>
            <a:r>
              <a:rPr kumimoji="0" lang="en-GB" sz="800" b="0" i="1" u="none" strike="noStrike" kern="1200" cap="none" spc="0" normalizeH="0" baseline="0" noProof="0" dirty="0" err="1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Engl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J Med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2007;356:157–165; 5.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Merrall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ELC et al.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Addiction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2013;108:377–384; 6. Darke S &amp; Hall W.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 Urban Health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2003;80:189–200.</a:t>
            </a:r>
          </a:p>
        </p:txBody>
      </p:sp>
    </p:spTree>
    <p:extLst>
      <p:ext uri="{BB962C8B-B14F-4D97-AF65-F5344CB8AC3E}">
        <p14:creationId xmlns:p14="http://schemas.microsoft.com/office/powerpoint/2010/main" val="509128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B004E482-3975-4CBE-B198-457C7AD4E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There are several reasons for continued drug use post incarceration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9ED24490-FE53-40FD-9AA4-306E8560F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noProof="0" dirty="0"/>
              <a:t>Other than addiction, the following also play a role in continued drug use post incarceration</a:t>
            </a:r>
            <a:r>
              <a:rPr lang="en-GB" sz="2400" baseline="30000" noProof="0" dirty="0"/>
              <a:t>1,2</a:t>
            </a:r>
            <a:r>
              <a:rPr lang="en-GB" sz="2400" noProof="0" dirty="0"/>
              <a:t>: </a:t>
            </a:r>
          </a:p>
          <a:p>
            <a:pPr lvl="1"/>
            <a:r>
              <a:rPr lang="en-GB" sz="2400" b="1" noProof="0" dirty="0">
                <a:solidFill>
                  <a:schemeClr val="accent2"/>
                </a:solidFill>
              </a:rPr>
              <a:t>Poor social support</a:t>
            </a:r>
          </a:p>
          <a:p>
            <a:pPr marL="457200" lvl="1" indent="0">
              <a:buNone/>
            </a:pPr>
            <a:endParaRPr lang="en-GB" sz="100" b="1" noProof="0" dirty="0">
              <a:solidFill>
                <a:schemeClr val="accent2"/>
              </a:solidFill>
            </a:endParaRPr>
          </a:p>
          <a:p>
            <a:pPr lvl="1"/>
            <a:r>
              <a:rPr lang="en-GB" sz="2400" b="1" noProof="0" dirty="0">
                <a:solidFill>
                  <a:schemeClr val="accent2"/>
                </a:solidFill>
              </a:rPr>
              <a:t>Exposure to drugs</a:t>
            </a:r>
          </a:p>
          <a:p>
            <a:pPr marL="457200" lvl="1" indent="0">
              <a:buNone/>
            </a:pPr>
            <a:endParaRPr lang="en-GB" sz="100" b="1" noProof="0" dirty="0">
              <a:solidFill>
                <a:schemeClr val="accent2"/>
              </a:solidFill>
            </a:endParaRPr>
          </a:p>
          <a:p>
            <a:pPr lvl="1"/>
            <a:r>
              <a:rPr lang="en-GB" sz="2400" b="1" noProof="0" dirty="0">
                <a:solidFill>
                  <a:schemeClr val="accent2"/>
                </a:solidFill>
              </a:rPr>
              <a:t>Influence of peers</a:t>
            </a:r>
          </a:p>
          <a:p>
            <a:pPr marL="457200" lvl="1" indent="0">
              <a:buNone/>
            </a:pPr>
            <a:endParaRPr lang="en-GB" sz="100" b="1" noProof="0" dirty="0">
              <a:solidFill>
                <a:schemeClr val="accent2"/>
              </a:solidFill>
            </a:endParaRPr>
          </a:p>
          <a:p>
            <a:pPr lvl="1"/>
            <a:r>
              <a:rPr lang="en-GB" sz="2400" b="1" noProof="0" dirty="0">
                <a:solidFill>
                  <a:schemeClr val="accent2"/>
                </a:solidFill>
              </a:rPr>
              <a:t>Difficulty in socially integrating</a:t>
            </a:r>
            <a:endParaRPr lang="en-GB" sz="100" b="1" noProof="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GB" sz="100" b="1" noProof="0" dirty="0">
              <a:solidFill>
                <a:schemeClr val="accent2"/>
              </a:solidFill>
            </a:endParaRPr>
          </a:p>
          <a:p>
            <a:pPr lvl="1"/>
            <a:r>
              <a:rPr lang="en-GB" sz="2400" b="1" noProof="0" dirty="0">
                <a:solidFill>
                  <a:schemeClr val="accent2"/>
                </a:solidFill>
              </a:rPr>
              <a:t>Barriers to treatment </a:t>
            </a:r>
          </a:p>
          <a:p>
            <a:pPr lvl="1"/>
            <a:endParaRPr lang="en-GB" sz="100" b="1" noProof="0" dirty="0">
              <a:solidFill>
                <a:schemeClr val="accent2"/>
              </a:solidFill>
            </a:endParaRPr>
          </a:p>
          <a:p>
            <a:pPr lvl="1"/>
            <a:r>
              <a:rPr lang="en-GB" sz="2400" b="1" noProof="0" dirty="0">
                <a:solidFill>
                  <a:schemeClr val="accent2"/>
                </a:solidFill>
              </a:rPr>
              <a:t>Inadequate treatment options</a:t>
            </a:r>
          </a:p>
          <a:p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50A003-F427-4AA1-B19B-F3CE59B40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102275"/>
            <a:ext cx="10311882" cy="6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1.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European Monitoring Centre for Drugs and Drug Addiction. Prison and drugs in Europe. Current and future challenges. 2021. </a:t>
            </a:r>
            <a:b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Available at: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https://www.emcdda.europa.eu/system/files/publications/13904/TDXD21001ENN.pdf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(accessed November 2021);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2. Stöver H et al.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Int Soc Work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7C7C7C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2021;1–14.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797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F457E"/>
      </a:accent1>
      <a:accent2>
        <a:srgbClr val="09A6C5"/>
      </a:accent2>
      <a:accent3>
        <a:srgbClr val="EA6B4A"/>
      </a:accent3>
      <a:accent4>
        <a:srgbClr val="A5A5A5"/>
      </a:accent4>
      <a:accent5>
        <a:srgbClr val="E574BC"/>
      </a:accent5>
      <a:accent6>
        <a:srgbClr val="404040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F457E"/>
      </a:accent1>
      <a:accent2>
        <a:srgbClr val="09A6C5"/>
      </a:accent2>
      <a:accent3>
        <a:srgbClr val="EA6B4A"/>
      </a:accent3>
      <a:accent4>
        <a:srgbClr val="A5A5A5"/>
      </a:accent4>
      <a:accent5>
        <a:srgbClr val="E574BC"/>
      </a:accent5>
      <a:accent6>
        <a:srgbClr val="404040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2729</Words>
  <Application>Microsoft Office PowerPoint</Application>
  <PresentationFormat>Benutzerdefiniert</PresentationFormat>
  <Paragraphs>327</Paragraphs>
  <Slides>26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26</vt:i4>
      </vt:variant>
    </vt:vector>
  </HeadingPairs>
  <TitlesOfParts>
    <vt:vector size="28" baseType="lpstr">
      <vt:lpstr>Office Theme</vt:lpstr>
      <vt:lpstr>1_Office Theme</vt:lpstr>
      <vt:lpstr>Ongoing treatment challenges in the field of OUD</vt:lpstr>
      <vt:lpstr>Disclosures</vt:lpstr>
      <vt:lpstr>Objectives</vt:lpstr>
      <vt:lpstr>Opioid use remains high in Europe</vt:lpstr>
      <vt:lpstr>Opioids are often used with other substances and are commonly implicated in fatal drug overdoses</vt:lpstr>
      <vt:lpstr>The benzodiazepine drug market is growing  in Europe</vt:lpstr>
      <vt:lpstr>Synthetic and potent opioids are emerging  in Europe </vt:lpstr>
      <vt:lpstr>Mortality rates after release from custodial  settings remain high in people with OUD</vt:lpstr>
      <vt:lpstr>There are several reasons for continued drug use post incarceration</vt:lpstr>
      <vt:lpstr>Pharmacological and behavioural/psychosocial interventions can be used to treat OUD</vt:lpstr>
      <vt:lpstr>However, Europe is also faced with several  OUD treatment-related challenges </vt:lpstr>
      <vt:lpstr>Treatment approach and choices for OUD differs across countries in Europe</vt:lpstr>
      <vt:lpstr>Treatment approach and choices for OUD differs across countries in Europe</vt:lpstr>
      <vt:lpstr>Treatment coverage for OUD is heterogenous  in Europe </vt:lpstr>
      <vt:lpstr>Key factors that may influence the coverage  of OAT</vt:lpstr>
      <vt:lpstr>Factors limiting adequate availability of OAT in central and eastern Europe</vt:lpstr>
      <vt:lpstr>Traditional OAT is diverted and misused in Europe</vt:lpstr>
      <vt:lpstr>Traditional OAT formulations are susceptible to diversion/misuse </vt:lpstr>
      <vt:lpstr>Traditional OAT can be burdensome for both patients and HCPs</vt:lpstr>
      <vt:lpstr>OAT diversion and misuse is a burden to society and the individual</vt:lpstr>
      <vt:lpstr>Treatment-related challenges are also present in the prison setting (I)</vt:lpstr>
      <vt:lpstr>Treatment-related challenges are also present in the prison setting (II)</vt:lpstr>
      <vt:lpstr>To overcome the challenges with traditional OAT, several other formulations have been introduced</vt:lpstr>
      <vt:lpstr>What do patients want from their OUD treatment?</vt:lpstr>
      <vt:lpstr>What can society do to support OUD treatment?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Overall</dc:creator>
  <cp:lastModifiedBy>Stöver, Heino</cp:lastModifiedBy>
  <cp:revision>41</cp:revision>
  <dcterms:created xsi:type="dcterms:W3CDTF">2021-09-09T16:29:06Z</dcterms:created>
  <dcterms:modified xsi:type="dcterms:W3CDTF">2021-11-18T18:33:04Z</dcterms:modified>
</cp:coreProperties>
</file>